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2C2EF-6B2E-4BD6-A9CD-57B94E2E3781}" type="datetimeFigureOut">
              <a:rPr lang="en-CA" smtClean="0"/>
              <a:pPr/>
              <a:t>17/09/2014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BD282-8132-41F2-B363-F42038E2AC6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Page 5 in booklet, complete this with help</a:t>
            </a:r>
            <a:r>
              <a:rPr lang="en-CA" baseline="0" dirty="0" smtClean="0"/>
              <a:t> from students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Bottom of page 5, whole class activity... each</a:t>
            </a:r>
            <a:r>
              <a:rPr lang="en-CA" baseline="0" dirty="0" smtClean="0"/>
              <a:t> student had to repeat what those before them said.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Page 6 of booklet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Students</a:t>
            </a:r>
            <a:r>
              <a:rPr lang="en-CA" baseline="0" dirty="0" smtClean="0"/>
              <a:t> can complete activity on page 6, then fill this out as a class to correct.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Page 7, give students 5-10</a:t>
            </a:r>
            <a:r>
              <a:rPr lang="en-CA" baseline="0" dirty="0" smtClean="0"/>
              <a:t> minutes to write responses to these questions then discuss as a class.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Answers for pages</a:t>
            </a:r>
            <a:r>
              <a:rPr lang="en-CA" baseline="0" dirty="0" smtClean="0"/>
              <a:t> 8 and 9 of booklet (18-19 of text).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Answers for pages</a:t>
            </a:r>
            <a:r>
              <a:rPr lang="en-CA" baseline="0" dirty="0" smtClean="0"/>
              <a:t> 8 and 9 of booklet (18-19 of text).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Answers for pages</a:t>
            </a:r>
            <a:r>
              <a:rPr lang="en-CA" baseline="0" dirty="0" smtClean="0"/>
              <a:t> 8 and 9 of booklet (18-19 of text).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Answers for pages</a:t>
            </a:r>
            <a:r>
              <a:rPr lang="en-CA" baseline="0" dirty="0" smtClean="0"/>
              <a:t> 8 and 9 of booklet (18-19 of text).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Answers for pages</a:t>
            </a:r>
            <a:r>
              <a:rPr lang="en-CA" baseline="0" dirty="0" smtClean="0"/>
              <a:t> 8 and 9 of booklet (18-19 of text).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Students should complete</a:t>
            </a:r>
            <a:r>
              <a:rPr lang="en-CA" baseline="0" dirty="0" smtClean="0"/>
              <a:t> page 3 during slides 4-7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Answers from class for table on page 11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Page 12 of booklet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Page 13 of booklet, allow 10 or so minutes to complete. Fill in answers from class.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Students should complete</a:t>
            </a:r>
            <a:r>
              <a:rPr lang="en-CA" baseline="0" dirty="0" smtClean="0"/>
              <a:t> page 3 during slides 4-7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Students should complete</a:t>
            </a:r>
            <a:r>
              <a:rPr lang="en-CA" baseline="0" dirty="0" smtClean="0"/>
              <a:t> page 3 during slides 4-7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Students should complete</a:t>
            </a:r>
            <a:r>
              <a:rPr lang="en-CA" baseline="0" dirty="0" smtClean="0"/>
              <a:t> page 3 during slides 4-7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Page 4 in booklet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Complete page 4 in booklet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Answers for page 4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Complete page 5 of booklet – have students come to board to write items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BD282-8132-41F2-B363-F42038E2AC60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google.ca/url?sa=i&amp;rct=j&amp;q=&amp;esrc=s&amp;frm=1&amp;source=images&amp;cd=&amp;cad=rja&amp;uact=8&amp;docid=7p28u29-dlVKDM&amp;tbnid=7Dw6fo1QSVsTSM:&amp;ved=0CAcQjRw&amp;url=http://www.bonappetit.com/test-kitchen/cooking-tips/article/how-to-choose-the-best-lobster&amp;ei=jdwWVM2dJrDhsAT5zYDoCw&amp;bvm=bv.75097201,d.cWc&amp;psig=AFQjCNH8C30x8mXHfTDvYXlVlKIGxzNnBw&amp;ust=1410870760241723" TargetMode="External"/><Relationship Id="rId7" Type="http://schemas.openxmlformats.org/officeDocument/2006/relationships/hyperlink" Target="http://www.google.ca/url?sa=i&amp;rct=j&amp;q=&amp;esrc=s&amp;frm=1&amp;source=images&amp;cd=&amp;cad=rja&amp;uact=8&amp;docid=9uLfHyyCTgtKdM&amp;tbnid=U3RSEuQgkqV24M:&amp;ved=0CAcQjRw&amp;url=http://carrefouratlantic.com/&amp;ei=HNwWVOT_HI3GsQS49YGgCw&amp;bvm=bv.75097201,d.cWc&amp;psig=AFQjCNGG0AE3dlluHBrPBv4AAHLp8DaScA&amp;ust=141087066216211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a/url?sa=i&amp;rct=j&amp;q=&amp;esrc=s&amp;frm=1&amp;source=images&amp;cd=&amp;cad=rja&amp;uact=8&amp;docid=K_9hH4Mv_uY2KM&amp;tbnid=1IBFIV_rHWLSKM:&amp;ved=0CAcQjRw&amp;url=http://www.theenchantedgallery.com/oregoncoast.html&amp;ei=59sWVNeFO_eSsQTdjYCoDw&amp;bvm=bv.75097201,d.cWc&amp;psig=AFQjCNFTJ2vLdts8I9mWfJWFSFbJIl9AUw&amp;ust=1410870537991213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s://www.google.ca/url?sa=i&amp;rct=j&amp;q=&amp;esrc=s&amp;frm=1&amp;source=images&amp;cd=&amp;cad=rja&amp;uact=8&amp;docid=KUn9aC9Vpp5c6M&amp;tbnid=9PuYmiKqc6s8YM:&amp;ved=0CAcQjRw&amp;url=https://www.napali.com/tours/whales/whale-behavior/&amp;ei=UdwWVO73JdLisAT6iYHwAQ&amp;bvm=bv.75097201,d.cWc&amp;psig=AFQjCNENwmAoFpsW-siQ99fEvMBVjO-rmg&amp;ust=141087070650094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google.ca/url?sa=i&amp;rct=j&amp;q=&amp;esrc=s&amp;frm=1&amp;source=images&amp;cd=&amp;cad=rja&amp;uact=8&amp;docid=Zk6TlZuxp5nI8M&amp;tbnid=i0_8Wg-VAF953M:&amp;ved=0CAcQjRw&amp;url=http://www.lindagrimes.com/2010/11/bam-bam-fish-and-universe.html&amp;ei=v90WVO6HAYLhsASGqoHgDw&amp;bvm=bv.75097201,d.cWc&amp;psig=AFQjCNFZ8EGXlmFi_cNK5k8x9oc622jK-g&amp;ust=1410871070063783" TargetMode="External"/><Relationship Id="rId7" Type="http://schemas.openxmlformats.org/officeDocument/2006/relationships/hyperlink" Target="http://www.google.ca/url?sa=i&amp;rct=j&amp;q=&amp;esrc=s&amp;frm=1&amp;source=images&amp;cd=&amp;cad=rja&amp;uact=8&amp;docid=bv97tQtblPeL5M&amp;tbnid=RliJaZatXQIFnM:&amp;ved=0CAcQjRw&amp;url=http://commons.wikimedia.org/wiki/File:Male_and_Female_mallard_ducks.jpg&amp;ei=jN0WVPLFH_WPsQSd3YL4Aw&amp;bvm=bv.75097201,d.cWc&amp;psig=AFQjCNHZM8iT8aEolE1ew7vS6VyAR55REg&amp;ust=141087103956048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google.ca/url?sa=i&amp;rct=j&amp;q=&amp;esrc=s&amp;frm=1&amp;source=images&amp;cd=&amp;cad=rja&amp;uact=8&amp;docid=-9Cz1as53QI_PM&amp;tbnid=73_MYXIE_4-vlM:&amp;ved=0CAcQjRw&amp;url=http://funnypics.weerga.com/gallery/images-waterfall-n-mossy-rocks-stock-by-enchantedgal-stock&amp;ei=Yt0WVIy-BriHsQTc14CwBw&amp;bvm=bv.75097201,d.cWc&amp;psig=AFQjCNHOh88oC4-w1Jejf9UZT71Giwzppg&amp;ust=1410870974042895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www.google.ca/url?sa=i&amp;rct=j&amp;q=&amp;esrc=s&amp;frm=1&amp;source=images&amp;cd=&amp;cad=rja&amp;uact=8&amp;docid=7WyfEXV-HPsa-M&amp;tbnid=kSvLaWISkS-ofM:&amp;ved=0CAcQjRw&amp;url=http://climatechangepsychology.blogspot.com/2009_05_01_archive.html&amp;ei=QN4WVKvtCeLGsQTDpIGgCg&amp;bvm=bv.75097201,d.cWc&amp;psig=AFQjCNHLqy4Gv-Emsk8qZumSfELrMEf0Fg&amp;ust=1410871175993604" TargetMode="External"/><Relationship Id="rId7" Type="http://schemas.openxmlformats.org/officeDocument/2006/relationships/hyperlink" Target="http://www.google.ca/url?sa=i&amp;source=images&amp;cd=&amp;cad=rja&amp;uact=8&amp;docid=01ndVKkb-K9euM&amp;tbnid=D-GRn6F_gK6-rM&amp;ved=0CAgQjRw&amp;url=http://www.blueplanetbiomes.org/tundra_animal_page.htm&amp;ei=Yd4WVMq5Ce_8sAS_vYGADw&amp;psig=AFQjCNGV8M704Jw_Y3k4f72iyWSrxtdqCQ&amp;ust=14108712652466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www.google.ca/url?sa=i&amp;rct=j&amp;q=&amp;esrc=s&amp;frm=1&amp;source=images&amp;cd=&amp;cad=rja&amp;uact=8&amp;docid=4ugCVuy9bnpjeM&amp;tbnid=nn_ZWpJyVS6BeM:&amp;ved=0CAcQjRw&amp;url=http://www.adventures.ca/gasnet/623-1.htm&amp;ei=Tt4WVKuJHY7hsATT_oLgDQ&amp;bvm=bv.75097201,d.cWc&amp;psig=AFQjCNHLqy4Gv-Emsk8qZumSfELrMEf0Fg&amp;ust=1410871175993604" TargetMode="Externa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www.google.ca/url?sa=i&amp;rct=j&amp;q=&amp;esrc=s&amp;frm=1&amp;source=images&amp;cd=&amp;cad=rja&amp;uact=8&amp;docid=XRlMGU9mcS8uSM&amp;tbnid=mjGar-Amzl4v5M:&amp;ved=0CAcQjRw&amp;url=http://nllandscapeecology.com/about/&amp;ei=zN4WVIOgEvXIsATNtoCgCQ&amp;psig=AFQjCNHF-Wp3zr9Key2MX7GMRPzb1q_LbQ&amp;ust=1410871363463201" TargetMode="External"/><Relationship Id="rId7" Type="http://schemas.openxmlformats.org/officeDocument/2006/relationships/hyperlink" Target="http://www.google.ca/url?sa=i&amp;rct=j&amp;q=&amp;esrc=s&amp;frm=1&amp;source=images&amp;cd=&amp;cad=rja&amp;uact=8&amp;docid=BBZ4CJgLFnTzYM&amp;tbnid=-XdJl7UwS6xPfM:&amp;ved=0CAcQjRw&amp;url=http://www.chickengold.com/images/moose-calf.html&amp;ei=Ld8WVNGkE_PbsASamoHYCA&amp;psig=AFQjCNFJJtpIXT2xgC9irWGLTvfXKRs73Q&amp;ust=141087141267043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www.google.ca/url?sa=i&amp;rct=j&amp;q=&amp;esrc=s&amp;frm=1&amp;source=images&amp;cd=&amp;cad=rja&amp;uact=8&amp;docid=7B9bQskh6o-V8M&amp;tbnid=kr7j5B8j2py15M:&amp;ved=0CAcQjRw&amp;url=http://oceanluvr2.wix.com/biomes?_escaped_fragment_=boreal-forest&amp;ei=Ad8WVN2WHaa1sQTviYGQCA&amp;psig=AFQjCNFJJtpIXT2xgC9irWGLTvfXKRs73Q&amp;ust=1410871412670438" TargetMode="Externa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hyperlink" Target="http://www.google.ca/url?sa=i&amp;rct=j&amp;q=&amp;esrc=s&amp;frm=1&amp;source=images&amp;cd=&amp;cad=rja&amp;uact=8&amp;docid=sOzs36DVmVpkvM&amp;tbnid=n3Xs9fmLRHnPcM:&amp;ved=0CAcQjRw&amp;url=http://astrobob.areavoices.com/2008/06/&amp;ei=quEWVJf5CLiSsQSxooHoAg&amp;psig=AFQjCNEAW3DN0Hq0f44pH0MWu8HqKuP3BQ&amp;ust=1410872098579154" TargetMode="External"/><Relationship Id="rId3" Type="http://schemas.openxmlformats.org/officeDocument/2006/relationships/hyperlink" Target="http://www.google.ca/url?sa=i&amp;rct=j&amp;q=&amp;esrc=s&amp;frm=1&amp;source=images&amp;cd=&amp;cad=rja&amp;uact=8&amp;docid=3F2M6tnGxLZMxM&amp;tbnid=KMipbf_amvDljM:&amp;ved=0CAcQjRw&amp;url=http://www.glenviewparks.org/support/remembrance-program/&amp;ei=EOEWVInbHIjisASH04C4CA&amp;psig=AFQjCNG2liKJ5-Zpi9c7rVhqiLtWQRDGNQ&amp;ust=1410871937639559" TargetMode="External"/><Relationship Id="rId7" Type="http://schemas.openxmlformats.org/officeDocument/2006/relationships/hyperlink" Target="http://www.google.ca/url?sa=i&amp;source=images&amp;cd=&amp;cad=rja&amp;uact=8&amp;docid=oi5fKhp9Vs6wtM&amp;tbnid=ui0qL38gsrpcmM&amp;ved=0CAgQjRw&amp;url=http://cliparts4you.net/clipart-of-the-sun-clipart-best.html&amp;ei=LOEWVIPbE4LlsASwnYHQBA&amp;psig=AFQjCNHyz5UscrOQ_eJTaca9kW5Bk35RTA&amp;ust=1410871980407287" TargetMode="External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11" Type="http://schemas.openxmlformats.org/officeDocument/2006/relationships/hyperlink" Target="http://www.google.ca/url?sa=i&amp;rct=j&amp;q=&amp;esrc=s&amp;frm=1&amp;source=images&amp;cd=&amp;cad=rja&amp;uact=8&amp;docid=xXaaOwtxSVscZM&amp;tbnid=XcWuOR3k_IMTmM:&amp;ved=0CAcQjRw&amp;url=http://www.bunnypoindexter.com/inspiration/colour-theory-experimentation-3/&amp;ei=gOEWVNXhCLiLsQT-pYHgAw&amp;psig=AFQjCNEhWIoeOWJbDOOYNBtoV_Vg0WC23Q&amp;ust=1410872049463133" TargetMode="External"/><Relationship Id="rId5" Type="http://schemas.openxmlformats.org/officeDocument/2006/relationships/hyperlink" Target="http://www.google.ca/url?sa=i&amp;rct=j&amp;q=&amp;esrc=s&amp;frm=1&amp;source=images&amp;cd=&amp;cad=rja&amp;uact=8&amp;docid=V_GQmsTiF_IVeM&amp;tbnid=Sp-k4aYCgdDIrM:&amp;ved=0CAcQjRw&amp;url=http://remodelingclay.com/2013/01/regular-scheduled-maintenance/blue-ridge-slate/&amp;ei=ZuAWVN8QwcKwBPvrgegO&amp;psig=AFQjCNHP1Dw2nYwSBKJ0XHBvQXNBcSTMiA&amp;ust=1410871766774021" TargetMode="External"/><Relationship Id="rId10" Type="http://schemas.openxmlformats.org/officeDocument/2006/relationships/image" Target="../media/image19.jpeg"/><Relationship Id="rId4" Type="http://schemas.openxmlformats.org/officeDocument/2006/relationships/image" Target="../media/image16.jpeg"/><Relationship Id="rId9" Type="http://schemas.openxmlformats.org/officeDocument/2006/relationships/hyperlink" Target="http://www.google.ca/url?sa=i&amp;rct=j&amp;q=&amp;esrc=s&amp;frm=1&amp;source=images&amp;cd=&amp;cad=rja&amp;uact=8&amp;docid=ZV2LgXXWy7hRsM&amp;tbnid=rBqdwo71xNV6-M:&amp;ved=0CAcQjRw&amp;url=http://www.sciencekids.co.nz/pictures/plants/flower.html&amp;ei=W-EWVNr0A5fCsATgmYD4CA&amp;psig=AFQjCNF2avBaYBC2kp1CrJ1NEEAs5IO0tg&amp;ust=1410872005070664" TargetMode="External"/><Relationship Id="rId1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Sciences 7.1.1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écosystèmes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Biotique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Abiotique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990600" y="2438400"/>
            <a:ext cx="3505200" cy="3581400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Un </a:t>
            </a:r>
            <a:r>
              <a:rPr lang="en-CA" dirty="0" err="1" smtClean="0"/>
              <a:t>arbre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err="1" smtClean="0"/>
              <a:t>Une</a:t>
            </a:r>
            <a:r>
              <a:rPr lang="en-CA" dirty="0" smtClean="0"/>
              <a:t> fleur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Un canard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181600" y="2438400"/>
            <a:ext cx="3505200" cy="3581400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roche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Le </a:t>
            </a:r>
            <a:r>
              <a:rPr lang="en-CA" dirty="0" err="1" smtClean="0"/>
              <a:t>soleil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err="1" smtClean="0"/>
              <a:t>Une</a:t>
            </a:r>
            <a:r>
              <a:rPr lang="en-CA" dirty="0" smtClean="0"/>
              <a:t> vague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 err="1" smtClean="0"/>
              <a:t>Biotique</a:t>
            </a:r>
            <a:endParaRPr lang="en-CA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 err="1" smtClean="0"/>
              <a:t>Abiotique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Biotique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Abiotique</a:t>
            </a:r>
            <a:r>
              <a:rPr lang="en-CA" dirty="0" smtClean="0"/>
              <a:t> : </a:t>
            </a:r>
            <a:r>
              <a:rPr lang="en-CA" dirty="0" err="1" smtClean="0"/>
              <a:t>exemples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81000" y="17526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CA" sz="2800" dirty="0" err="1" smtClean="0"/>
              <a:t>Facteurs</a:t>
            </a:r>
            <a:r>
              <a:rPr lang="en-CA" sz="2800" dirty="0" smtClean="0"/>
              <a:t> </a:t>
            </a:r>
            <a:r>
              <a:rPr lang="en-CA" sz="2800" dirty="0" err="1" smtClean="0"/>
              <a:t>biotiques</a:t>
            </a:r>
            <a:endParaRPr lang="en-CA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 err="1" smtClean="0"/>
              <a:t>Facteurs</a:t>
            </a:r>
            <a:r>
              <a:rPr lang="en-CA" sz="2800" dirty="0" smtClean="0"/>
              <a:t> </a:t>
            </a:r>
            <a:r>
              <a:rPr lang="en-CA" sz="2800" dirty="0" err="1" smtClean="0"/>
              <a:t>abiotiques</a:t>
            </a:r>
            <a:endParaRPr lang="en-CA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29718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36576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" y="43434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1000" y="50292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" y="57150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64008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00600" y="29718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36576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0600" y="43434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00600" y="50292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00600" y="57150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64008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CA" sz="3600" dirty="0" err="1" smtClean="0"/>
              <a:t>Quel</a:t>
            </a:r>
            <a:r>
              <a:rPr lang="en-CA" sz="3600" dirty="0" smtClean="0"/>
              <a:t> </a:t>
            </a:r>
            <a:r>
              <a:rPr lang="en-CA" sz="3600" dirty="0" err="1" smtClean="0"/>
              <a:t>sont</a:t>
            </a:r>
            <a:r>
              <a:rPr lang="en-CA" sz="3600" dirty="0" smtClean="0"/>
              <a:t> les </a:t>
            </a:r>
            <a:r>
              <a:rPr lang="en-CA" sz="3600" dirty="0" err="1" smtClean="0"/>
              <a:t>différences</a:t>
            </a:r>
            <a:r>
              <a:rPr lang="en-CA" sz="3600" dirty="0" smtClean="0"/>
              <a:t> entre </a:t>
            </a:r>
            <a:r>
              <a:rPr lang="en-CA" sz="3600" dirty="0" err="1" smtClean="0"/>
              <a:t>ces</a:t>
            </a:r>
            <a:r>
              <a:rPr lang="en-CA" sz="3600" dirty="0" smtClean="0"/>
              <a:t> </a:t>
            </a:r>
            <a:r>
              <a:rPr lang="en-CA" sz="3600" dirty="0" err="1" smtClean="0"/>
              <a:t>mots</a:t>
            </a:r>
            <a:r>
              <a:rPr lang="en-CA" sz="3600" dirty="0" smtClean="0"/>
              <a:t>?</a:t>
            </a:r>
            <a:endParaRPr lang="en-CA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524000"/>
            <a:ext cx="1905000" cy="5847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VIVANT</a:t>
            </a:r>
            <a:endParaRPr lang="en-CA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1524000"/>
            <a:ext cx="1905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MORT</a:t>
            </a:r>
            <a:endParaRPr lang="en-CA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81800" y="1524000"/>
            <a:ext cx="1905000" cy="584775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INANIMÉ</a:t>
            </a:r>
            <a:endParaRPr lang="en-C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Jeu</a:t>
            </a:r>
            <a:r>
              <a:rPr lang="en-CA" dirty="0" smtClean="0"/>
              <a:t> de </a:t>
            </a:r>
            <a:r>
              <a:rPr lang="en-CA" dirty="0" err="1" smtClean="0"/>
              <a:t>mémoire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3276600"/>
          </a:xfrm>
        </p:spPr>
        <p:txBody>
          <a:bodyPr/>
          <a:lstStyle/>
          <a:p>
            <a:r>
              <a:rPr lang="en-CA" dirty="0" smtClean="0"/>
              <a:t>Je </a:t>
            </a:r>
            <a:r>
              <a:rPr lang="en-CA" dirty="0" err="1" smtClean="0"/>
              <a:t>m’appelle</a:t>
            </a:r>
            <a:r>
              <a:rPr lang="en-CA" dirty="0" smtClean="0"/>
              <a:t> _______________ et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mon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err="1" smtClean="0"/>
              <a:t>écosystème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y a _____________________.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facteurs</a:t>
            </a:r>
            <a:r>
              <a:rPr lang="en-CA" dirty="0" smtClean="0"/>
              <a:t> </a:t>
            </a:r>
            <a:r>
              <a:rPr lang="en-CA" dirty="0" err="1" smtClean="0"/>
              <a:t>abiotiques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3886200" cy="4571999"/>
          </a:xfrm>
        </p:spPr>
        <p:txBody>
          <a:bodyPr>
            <a:normAutofit/>
          </a:bodyPr>
          <a:lstStyle/>
          <a:p>
            <a:r>
              <a:rPr lang="en-CA" dirty="0" smtClean="0"/>
              <a:t>La </a:t>
            </a:r>
            <a:r>
              <a:rPr lang="en-CA" dirty="0" err="1" smtClean="0"/>
              <a:t>température</a:t>
            </a:r>
            <a:endParaRPr lang="en-CA" dirty="0" smtClean="0"/>
          </a:p>
          <a:p>
            <a:r>
              <a:rPr lang="en-CA" dirty="0" smtClean="0"/>
              <a:t>Le vent</a:t>
            </a:r>
          </a:p>
          <a:p>
            <a:r>
              <a:rPr lang="en-CA" dirty="0" smtClean="0"/>
              <a:t>La </a:t>
            </a:r>
            <a:r>
              <a:rPr lang="en-CA" dirty="0" err="1" smtClean="0"/>
              <a:t>pluie</a:t>
            </a:r>
            <a:endParaRPr lang="en-CA" dirty="0" smtClean="0"/>
          </a:p>
          <a:p>
            <a:r>
              <a:rPr lang="en-CA" dirty="0" smtClean="0"/>
              <a:t>Le </a:t>
            </a:r>
            <a:r>
              <a:rPr lang="en-CA" dirty="0" err="1" smtClean="0"/>
              <a:t>brouillard</a:t>
            </a:r>
            <a:endParaRPr lang="en-CA" dirty="0" smtClean="0"/>
          </a:p>
          <a:p>
            <a:r>
              <a:rPr lang="en-CA" dirty="0" smtClean="0"/>
              <a:t>La </a:t>
            </a:r>
            <a:r>
              <a:rPr lang="en-CA" dirty="0" err="1" smtClean="0"/>
              <a:t>profondeur</a:t>
            </a:r>
            <a:endParaRPr lang="en-CA" dirty="0" smtClean="0"/>
          </a:p>
          <a:p>
            <a:r>
              <a:rPr lang="en-CA" dirty="0" smtClean="0"/>
              <a:t>Les </a:t>
            </a:r>
            <a:r>
              <a:rPr lang="en-CA" dirty="0" err="1" smtClean="0"/>
              <a:t>éléments</a:t>
            </a:r>
            <a:r>
              <a:rPr lang="en-CA" dirty="0" smtClean="0"/>
              <a:t> </a:t>
            </a:r>
            <a:r>
              <a:rPr lang="en-CA" dirty="0" err="1" smtClean="0"/>
              <a:t>nutritifs</a:t>
            </a:r>
            <a:endParaRPr lang="en-CA" dirty="0" smtClean="0"/>
          </a:p>
          <a:p>
            <a:r>
              <a:rPr lang="en-CA" dirty="0" smtClean="0"/>
              <a:t>Le </a:t>
            </a:r>
            <a:r>
              <a:rPr lang="en-CA" dirty="0" err="1" smtClean="0"/>
              <a:t>pergélisol</a:t>
            </a:r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905000"/>
            <a:ext cx="3886200" cy="4648199"/>
          </a:xfrm>
        </p:spPr>
        <p:txBody>
          <a:bodyPr>
            <a:normAutofit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vagues</a:t>
            </a:r>
            <a:endParaRPr lang="en-CA" dirty="0" smtClean="0"/>
          </a:p>
          <a:p>
            <a:r>
              <a:rPr lang="en-CA" dirty="0" err="1" smtClean="0"/>
              <a:t>L’oxygène</a:t>
            </a:r>
            <a:r>
              <a:rPr lang="en-CA" dirty="0" smtClean="0"/>
              <a:t> </a:t>
            </a:r>
            <a:r>
              <a:rPr lang="en-CA" dirty="0" err="1" smtClean="0"/>
              <a:t>dissous</a:t>
            </a:r>
            <a:endParaRPr lang="en-CA" dirty="0" smtClean="0"/>
          </a:p>
          <a:p>
            <a:r>
              <a:rPr lang="en-CA" dirty="0" smtClean="0"/>
              <a:t>Le sol</a:t>
            </a:r>
          </a:p>
          <a:p>
            <a:r>
              <a:rPr lang="en-CA" dirty="0" smtClean="0"/>
              <a:t>La </a:t>
            </a:r>
            <a:r>
              <a:rPr lang="en-CA" dirty="0" err="1" smtClean="0"/>
              <a:t>quantité</a:t>
            </a:r>
            <a:r>
              <a:rPr lang="en-CA" dirty="0" smtClean="0"/>
              <a:t> de </a:t>
            </a:r>
            <a:r>
              <a:rPr lang="en-CA" dirty="0" err="1" smtClean="0"/>
              <a:t>lumière</a:t>
            </a:r>
            <a:endParaRPr lang="en-CA" dirty="0" smtClean="0"/>
          </a:p>
          <a:p>
            <a:r>
              <a:rPr lang="en-CA" dirty="0" smtClean="0"/>
              <a:t>La </a:t>
            </a:r>
            <a:r>
              <a:rPr lang="en-CA" dirty="0" err="1" smtClean="0"/>
              <a:t>salinité</a:t>
            </a:r>
            <a:endParaRPr lang="en-CA" dirty="0" smtClean="0"/>
          </a:p>
          <a:p>
            <a:r>
              <a:rPr lang="en-CA" dirty="0" smtClean="0"/>
              <a:t>La </a:t>
            </a:r>
            <a:r>
              <a:rPr lang="en-CA" dirty="0" err="1" smtClean="0"/>
              <a:t>neige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facteurs</a:t>
            </a:r>
            <a:r>
              <a:rPr lang="en-CA" dirty="0" smtClean="0"/>
              <a:t> </a:t>
            </a:r>
            <a:r>
              <a:rPr lang="en-CA" dirty="0" err="1" smtClean="0"/>
              <a:t>abiotiques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524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err="1" smtClean="0"/>
              <a:t>Forêt</a:t>
            </a:r>
            <a:endParaRPr lang="en-C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1524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err="1" smtClean="0"/>
              <a:t>Eaux</a:t>
            </a:r>
            <a:r>
              <a:rPr lang="en-CA" sz="3200" dirty="0" smtClean="0"/>
              <a:t> </a:t>
            </a:r>
            <a:r>
              <a:rPr lang="en-CA" sz="3200" dirty="0" err="1" smtClean="0"/>
              <a:t>douces</a:t>
            </a:r>
            <a:endParaRPr lang="en-C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0386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err="1" smtClean="0"/>
              <a:t>Toundra</a:t>
            </a:r>
            <a:r>
              <a:rPr lang="en-CA" sz="3200" dirty="0" smtClean="0"/>
              <a:t> </a:t>
            </a:r>
            <a:r>
              <a:rPr lang="en-CA" sz="3200" dirty="0" err="1" smtClean="0"/>
              <a:t>arctique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038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err="1" smtClean="0"/>
              <a:t>Océan</a:t>
            </a:r>
            <a:r>
              <a:rPr lang="en-CA" sz="3200" dirty="0" smtClean="0"/>
              <a:t> et littoral</a:t>
            </a:r>
            <a:endParaRPr lang="en-CA" sz="32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752600" y="4191000"/>
            <a:ext cx="533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40386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Plage</a:t>
            </a:r>
            <a:r>
              <a:rPr lang="en-CA" dirty="0" smtClean="0"/>
              <a:t> de </a:t>
            </a:r>
            <a:r>
              <a:rPr lang="en-CA" dirty="0" err="1" smtClean="0"/>
              <a:t>tolérance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1"/>
            <a:ext cx="4267200" cy="2438399"/>
          </a:xfrm>
        </p:spPr>
        <p:txBody>
          <a:bodyPr>
            <a:normAutofit/>
          </a:bodyPr>
          <a:lstStyle/>
          <a:p>
            <a:r>
              <a:rPr lang="en-CA" dirty="0" err="1" smtClean="0"/>
              <a:t>Pourquoi</a:t>
            </a:r>
            <a:r>
              <a:rPr lang="en-CA" dirty="0" smtClean="0"/>
              <a:t> </a:t>
            </a:r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les </a:t>
            </a:r>
            <a:r>
              <a:rPr lang="en-CA" dirty="0" err="1" smtClean="0"/>
              <a:t>arbres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les </a:t>
            </a:r>
            <a:r>
              <a:rPr lang="en-CA" dirty="0" err="1" smtClean="0"/>
              <a:t>montagnes</a:t>
            </a:r>
            <a:r>
              <a:rPr lang="en-CA" dirty="0" smtClean="0"/>
              <a:t> ne </a:t>
            </a:r>
            <a:r>
              <a:rPr lang="en-CA" dirty="0" err="1" smtClean="0"/>
              <a:t>poussent</a:t>
            </a:r>
            <a:r>
              <a:rPr lang="en-CA" dirty="0" smtClean="0"/>
              <a:t> pas </a:t>
            </a:r>
            <a:r>
              <a:rPr lang="en-CA" dirty="0" err="1" smtClean="0"/>
              <a:t>passée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certaine</a:t>
            </a:r>
            <a:r>
              <a:rPr lang="en-CA" dirty="0" smtClean="0"/>
              <a:t> altitude?</a:t>
            </a:r>
          </a:p>
          <a:p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0" y="1524001"/>
            <a:ext cx="4299099" cy="1981200"/>
          </a:xfrm>
        </p:spPr>
        <p:txBody>
          <a:bodyPr>
            <a:normAutofit/>
          </a:bodyPr>
          <a:lstStyle/>
          <a:p>
            <a:r>
              <a:rPr lang="en-CA" dirty="0" err="1" smtClean="0"/>
              <a:t>Pourquoi</a:t>
            </a:r>
            <a:r>
              <a:rPr lang="en-CA" dirty="0" smtClean="0"/>
              <a:t> </a:t>
            </a:r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n’y</a:t>
            </a:r>
            <a:r>
              <a:rPr lang="en-CA" dirty="0" smtClean="0"/>
              <a:t> a pas de </a:t>
            </a:r>
            <a:r>
              <a:rPr lang="en-CA" dirty="0" err="1" smtClean="0"/>
              <a:t>girafes</a:t>
            </a:r>
            <a:r>
              <a:rPr lang="en-CA" dirty="0" smtClean="0"/>
              <a:t> à Middle Cove?</a:t>
            </a:r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914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...</a:t>
            </a:r>
            <a:r>
              <a:rPr lang="en-CA" i="1" dirty="0" err="1" smtClean="0"/>
              <a:t>appelée</a:t>
            </a:r>
            <a:r>
              <a:rPr lang="en-CA" i="1" dirty="0" smtClean="0"/>
              <a:t> “</a:t>
            </a:r>
            <a:r>
              <a:rPr lang="en-CA" i="1" dirty="0" err="1" smtClean="0"/>
              <a:t>seuil</a:t>
            </a:r>
            <a:r>
              <a:rPr lang="en-CA" i="1" dirty="0" smtClean="0"/>
              <a:t> de </a:t>
            </a:r>
            <a:r>
              <a:rPr lang="en-CA" i="1" dirty="0" err="1" smtClean="0"/>
              <a:t>tolérance</a:t>
            </a:r>
            <a:r>
              <a:rPr lang="en-CA" i="1" dirty="0" smtClean="0"/>
              <a:t>” </a:t>
            </a:r>
            <a:r>
              <a:rPr lang="en-CA" i="1" dirty="0" err="1" smtClean="0"/>
              <a:t>dans</a:t>
            </a:r>
            <a:r>
              <a:rPr lang="en-CA" i="1" dirty="0" smtClean="0"/>
              <a:t> </a:t>
            </a:r>
            <a:r>
              <a:rPr lang="en-CA" i="1" dirty="0" err="1" smtClean="0"/>
              <a:t>vos</a:t>
            </a:r>
            <a:r>
              <a:rPr lang="en-CA" i="1" dirty="0" smtClean="0"/>
              <a:t> </a:t>
            </a:r>
            <a:r>
              <a:rPr lang="en-CA" i="1" dirty="0" err="1" smtClean="0"/>
              <a:t>livres</a:t>
            </a:r>
            <a:r>
              <a:rPr lang="en-CA" i="1" dirty="0" smtClean="0"/>
              <a:t>.</a:t>
            </a:r>
          </a:p>
        </p:txBody>
      </p:sp>
      <p:pic>
        <p:nvPicPr>
          <p:cNvPr id="5122" name="Picture 2" descr="http://2.bp.blogspot.com/-jBnggS-Jcc8/Tcki41YbeZI/AAAAAAAAAZE/-a-GXAK0Wks/s1600/trees%2Bon%2Bmountai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0"/>
            <a:ext cx="3965574" cy="2857692"/>
          </a:xfrm>
          <a:prstGeom prst="rect">
            <a:avLst/>
          </a:prstGeom>
          <a:noFill/>
        </p:spPr>
      </p:pic>
      <p:pic>
        <p:nvPicPr>
          <p:cNvPr id="5128" name="Picture 8" descr="https://c1.staticflickr.com/3/2032/2056506630_0668abc1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810000"/>
            <a:ext cx="3771900" cy="2828925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152400" y="4648200"/>
            <a:ext cx="4572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134" name="Picture 14" descr="https://lh5.ggpht.com/rmRaq4UNA1Y85WwxEAkl-Zoq2Ir79bkxnM0TCOkhPGGNSN88V6-pLOaJ8QW4s0efiQ=w300"/>
          <p:cNvPicPr>
            <a:picLocks noChangeAspect="1" noChangeArrowheads="1"/>
          </p:cNvPicPr>
          <p:nvPr/>
        </p:nvPicPr>
        <p:blipFill>
          <a:blip r:embed="rId5" cstate="print">
            <a:lum bright="10000" contrast="40000"/>
          </a:blip>
          <a:srcRect/>
          <a:stretch>
            <a:fillRect/>
          </a:stretch>
        </p:blipFill>
        <p:spPr bwMode="auto">
          <a:xfrm>
            <a:off x="4572000" y="43434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err="1" smtClean="0"/>
              <a:t>L’influence</a:t>
            </a:r>
            <a:r>
              <a:rPr lang="en-CA" sz="3600" dirty="0" smtClean="0"/>
              <a:t> des conditions </a:t>
            </a:r>
            <a:r>
              <a:rPr lang="en-CA" sz="3600" dirty="0" err="1" smtClean="0"/>
              <a:t>abiotiques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lumière</a:t>
            </a:r>
            <a:r>
              <a:rPr lang="en-CA" dirty="0" smtClean="0"/>
              <a:t> et </a:t>
            </a:r>
            <a:r>
              <a:rPr lang="en-CA" dirty="0" err="1" smtClean="0"/>
              <a:t>l’intensité</a:t>
            </a:r>
            <a:r>
              <a:rPr lang="en-CA" dirty="0" smtClean="0"/>
              <a:t> </a:t>
            </a:r>
            <a:r>
              <a:rPr lang="en-CA" dirty="0" err="1" smtClean="0"/>
              <a:t>lumineuse</a:t>
            </a:r>
            <a:endParaRPr lang="en-CA" dirty="0" smtClean="0"/>
          </a:p>
          <a:p>
            <a:pPr lvl="1"/>
            <a:r>
              <a:rPr lang="en-CA" dirty="0" err="1" smtClean="0"/>
              <a:t>plantes</a:t>
            </a:r>
            <a:endParaRPr lang="en-CA" dirty="0" smtClean="0"/>
          </a:p>
          <a:p>
            <a:pPr lvl="1"/>
            <a:r>
              <a:rPr lang="en-CA" dirty="0" err="1" smtClean="0"/>
              <a:t>algues</a:t>
            </a:r>
            <a:endParaRPr lang="en-CA" dirty="0" smtClean="0"/>
          </a:p>
          <a:p>
            <a:pPr lvl="1"/>
            <a:r>
              <a:rPr lang="en-CA" dirty="0" err="1" smtClean="0"/>
              <a:t>photosynthèse</a:t>
            </a:r>
            <a:endParaRPr lang="en-CA" dirty="0" smtClean="0"/>
          </a:p>
          <a:p>
            <a:pPr lvl="1"/>
            <a:r>
              <a:rPr lang="en-CA" dirty="0" err="1" smtClean="0"/>
              <a:t>végétation</a:t>
            </a:r>
            <a:endParaRPr lang="en-CA" dirty="0" smtClean="0"/>
          </a:p>
          <a:p>
            <a:pPr lvl="1"/>
            <a:r>
              <a:rPr lang="en-CA" dirty="0" err="1" smtClean="0"/>
              <a:t>contrairement</a:t>
            </a:r>
            <a:endParaRPr lang="en-CA" dirty="0" smtClean="0"/>
          </a:p>
          <a:p>
            <a:pPr lvl="1"/>
            <a:r>
              <a:rPr lang="en-CA" dirty="0" err="1" smtClean="0"/>
              <a:t>noirceur</a:t>
            </a:r>
            <a:endParaRPr lang="en-CA" dirty="0" smtClean="0"/>
          </a:p>
          <a:p>
            <a:pPr lvl="1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err="1" smtClean="0"/>
              <a:t>L’influence</a:t>
            </a:r>
            <a:r>
              <a:rPr lang="en-CA" sz="3600" dirty="0" smtClean="0"/>
              <a:t> des conditions </a:t>
            </a:r>
            <a:r>
              <a:rPr lang="en-CA" sz="3600" dirty="0" err="1" smtClean="0"/>
              <a:t>abiotiques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8153400" cy="4038600"/>
          </a:xfrm>
        </p:spPr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température</a:t>
            </a:r>
            <a:endParaRPr lang="en-CA" dirty="0" smtClean="0"/>
          </a:p>
          <a:p>
            <a:pPr lvl="1"/>
            <a:r>
              <a:rPr lang="en-CA" dirty="0" smtClean="0"/>
              <a:t>reptiles</a:t>
            </a:r>
          </a:p>
          <a:p>
            <a:pPr lvl="1"/>
            <a:r>
              <a:rPr lang="en-CA" dirty="0" err="1" smtClean="0"/>
              <a:t>amphibiens</a:t>
            </a:r>
            <a:endParaRPr lang="en-CA" dirty="0" smtClean="0"/>
          </a:p>
          <a:p>
            <a:pPr lvl="1"/>
            <a:r>
              <a:rPr lang="en-CA" dirty="0" err="1" smtClean="0"/>
              <a:t>poissons</a:t>
            </a:r>
            <a:endParaRPr lang="en-CA" dirty="0" smtClean="0"/>
          </a:p>
          <a:p>
            <a:pPr lvl="1"/>
            <a:r>
              <a:rPr lang="en-CA" dirty="0" err="1" smtClean="0"/>
              <a:t>insectes</a:t>
            </a:r>
            <a:endParaRPr lang="en-CA" dirty="0" smtClean="0"/>
          </a:p>
          <a:p>
            <a:pPr lvl="1"/>
            <a:r>
              <a:rPr lang="en-CA" dirty="0" err="1" smtClean="0"/>
              <a:t>vitesse</a:t>
            </a:r>
            <a:r>
              <a:rPr lang="en-CA" dirty="0" smtClean="0"/>
              <a:t> de </a:t>
            </a:r>
            <a:r>
              <a:rPr lang="en-CA" dirty="0" err="1" smtClean="0"/>
              <a:t>croissance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Le sol</a:t>
            </a:r>
          </a:p>
          <a:p>
            <a:pPr lvl="1"/>
            <a:r>
              <a:rPr lang="en-CA" dirty="0" err="1" smtClean="0"/>
              <a:t>décomposés</a:t>
            </a:r>
            <a:endParaRPr lang="en-CA" dirty="0" smtClean="0"/>
          </a:p>
          <a:p>
            <a:pPr lvl="1"/>
            <a:r>
              <a:rPr lang="en-CA" dirty="0" err="1" smtClean="0"/>
              <a:t>liquides</a:t>
            </a:r>
            <a:endParaRPr lang="en-CA" dirty="0" smtClean="0"/>
          </a:p>
          <a:p>
            <a:pPr lvl="1"/>
            <a:r>
              <a:rPr lang="en-CA" dirty="0" err="1" smtClean="0"/>
              <a:t>roche</a:t>
            </a:r>
            <a:endParaRPr lang="en-CA" dirty="0" smtClean="0"/>
          </a:p>
          <a:p>
            <a:pPr lvl="1"/>
            <a:r>
              <a:rPr lang="en-CA" dirty="0" err="1" smtClean="0"/>
              <a:t>poches</a:t>
            </a:r>
            <a:r>
              <a:rPr lang="en-CA" dirty="0" smtClean="0"/>
              <a:t> </a:t>
            </a:r>
            <a:r>
              <a:rPr lang="en-CA" dirty="0" err="1" smtClean="0"/>
              <a:t>d’air</a:t>
            </a:r>
            <a:endParaRPr lang="en-CA" dirty="0" smtClean="0"/>
          </a:p>
          <a:p>
            <a:pPr lvl="1"/>
            <a:r>
              <a:rPr lang="en-CA" dirty="0" smtClean="0"/>
              <a:t>eau</a:t>
            </a:r>
          </a:p>
          <a:p>
            <a:pPr lvl="1"/>
            <a:r>
              <a:rPr lang="en-CA" dirty="0" err="1" smtClean="0"/>
              <a:t>fourmis</a:t>
            </a:r>
            <a:endParaRPr lang="en-CA" dirty="0" smtClean="0"/>
          </a:p>
          <a:p>
            <a:pPr lvl="1"/>
            <a:r>
              <a:rPr lang="en-CA" dirty="0" err="1" smtClean="0"/>
              <a:t>vers</a:t>
            </a:r>
            <a:r>
              <a:rPr lang="en-CA" dirty="0" smtClean="0"/>
              <a:t> de </a:t>
            </a:r>
            <a:r>
              <a:rPr lang="en-CA" dirty="0" err="1" smtClean="0"/>
              <a:t>terre</a:t>
            </a:r>
            <a:endParaRPr lang="en-CA" dirty="0" smtClean="0"/>
          </a:p>
          <a:p>
            <a:pPr lvl="1"/>
            <a:r>
              <a:rPr lang="en-CA" dirty="0" err="1" smtClean="0"/>
              <a:t>l’air</a:t>
            </a:r>
            <a:endParaRPr lang="en-CA" dirty="0" smtClean="0"/>
          </a:p>
          <a:p>
            <a:pPr lvl="1"/>
            <a:r>
              <a:rPr lang="en-CA" dirty="0" err="1" smtClean="0"/>
              <a:t>l’eau</a:t>
            </a:r>
            <a:endParaRPr lang="en-CA" dirty="0" smtClean="0"/>
          </a:p>
          <a:p>
            <a:pPr lvl="1"/>
            <a:r>
              <a:rPr lang="en-CA" dirty="0" err="1" smtClean="0"/>
              <a:t>racines</a:t>
            </a:r>
            <a:endParaRPr lang="en-CA" dirty="0" smtClean="0"/>
          </a:p>
          <a:p>
            <a:pPr lvl="1"/>
            <a:r>
              <a:rPr lang="en-CA" dirty="0" err="1" smtClean="0"/>
              <a:t>terre</a:t>
            </a:r>
            <a:endParaRPr lang="en-CA" dirty="0" smtClean="0"/>
          </a:p>
          <a:p>
            <a:pPr lvl="1"/>
            <a:r>
              <a:rPr lang="en-CA" dirty="0" smtClean="0"/>
              <a:t>vent</a:t>
            </a:r>
          </a:p>
          <a:p>
            <a:pPr lvl="1">
              <a:buNone/>
            </a:pPr>
            <a:endParaRPr lang="en-CA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CA" sz="3600" dirty="0" err="1" smtClean="0"/>
              <a:t>L’influence</a:t>
            </a:r>
            <a:r>
              <a:rPr lang="en-CA" sz="3600" dirty="0" smtClean="0"/>
              <a:t> des conditions </a:t>
            </a:r>
            <a:r>
              <a:rPr lang="en-CA" sz="3600" dirty="0" err="1" smtClean="0"/>
              <a:t>abiotiques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Guide </a:t>
            </a:r>
            <a:r>
              <a:rPr lang="en-CA" dirty="0" err="1" smtClean="0"/>
              <a:t>d’étude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écosystèmes</a:t>
            </a:r>
            <a:endParaRPr lang="en-CA" dirty="0" smtClean="0"/>
          </a:p>
          <a:p>
            <a:r>
              <a:rPr lang="en-CA" dirty="0" smtClean="0"/>
              <a:t>Les </a:t>
            </a:r>
            <a:r>
              <a:rPr lang="en-CA" dirty="0" err="1" smtClean="0"/>
              <a:t>facteurs</a:t>
            </a:r>
            <a:r>
              <a:rPr lang="en-CA" dirty="0" smtClean="0"/>
              <a:t> </a:t>
            </a:r>
            <a:r>
              <a:rPr lang="en-CA" dirty="0" err="1" smtClean="0"/>
              <a:t>abiotique</a:t>
            </a:r>
            <a:r>
              <a:rPr lang="en-CA" dirty="0" smtClean="0"/>
              <a:t> et </a:t>
            </a:r>
            <a:r>
              <a:rPr lang="en-CA" dirty="0" err="1" smtClean="0"/>
              <a:t>biotique</a:t>
            </a:r>
            <a:endParaRPr lang="en-CA" dirty="0" smtClean="0"/>
          </a:p>
          <a:p>
            <a:r>
              <a:rPr lang="en-CA" dirty="0" smtClean="0"/>
              <a:t>Un habitat</a:t>
            </a:r>
          </a:p>
          <a:p>
            <a:r>
              <a:rPr lang="en-CA" dirty="0" smtClean="0"/>
              <a:t>Les </a:t>
            </a:r>
            <a:r>
              <a:rPr lang="en-CA" dirty="0" err="1" smtClean="0"/>
              <a:t>écosystèmes</a:t>
            </a:r>
            <a:r>
              <a:rPr lang="en-CA" dirty="0" smtClean="0"/>
              <a:t> de Terre-</a:t>
            </a:r>
            <a:r>
              <a:rPr lang="en-CA" dirty="0" err="1" smtClean="0"/>
              <a:t>Neuve</a:t>
            </a:r>
            <a:r>
              <a:rPr lang="en-CA" dirty="0" smtClean="0"/>
              <a:t>-Labrador</a:t>
            </a:r>
          </a:p>
          <a:p>
            <a:r>
              <a:rPr lang="en-CA" dirty="0" err="1" smtClean="0"/>
              <a:t>Plage</a:t>
            </a:r>
            <a:r>
              <a:rPr lang="en-CA" dirty="0" smtClean="0"/>
              <a:t> de </a:t>
            </a:r>
            <a:r>
              <a:rPr lang="en-CA" dirty="0" err="1" smtClean="0"/>
              <a:t>tolérance</a:t>
            </a:r>
            <a:endParaRPr lang="en-CA" dirty="0" smtClean="0"/>
          </a:p>
          <a:p>
            <a:pPr lvl="1"/>
            <a:r>
              <a:rPr lang="en-CA" dirty="0" err="1" smtClean="0"/>
              <a:t>Océan</a:t>
            </a:r>
            <a:endParaRPr lang="en-CA" dirty="0" smtClean="0"/>
          </a:p>
          <a:p>
            <a:pPr lvl="1"/>
            <a:r>
              <a:rPr lang="en-CA" dirty="0" err="1" smtClean="0"/>
              <a:t>Forêt</a:t>
            </a:r>
            <a:endParaRPr lang="en-CA" dirty="0" smtClean="0"/>
          </a:p>
          <a:p>
            <a:pPr lvl="1"/>
            <a:r>
              <a:rPr lang="en-CA" dirty="0" smtClean="0"/>
              <a:t>Eau </a:t>
            </a:r>
            <a:r>
              <a:rPr lang="en-CA" dirty="0" err="1" smtClean="0"/>
              <a:t>douce</a:t>
            </a:r>
            <a:endParaRPr lang="en-CA" dirty="0" smtClean="0"/>
          </a:p>
          <a:p>
            <a:pPr lvl="1"/>
            <a:r>
              <a:rPr lang="en-CA" dirty="0" err="1" smtClean="0"/>
              <a:t>Toundra</a:t>
            </a:r>
            <a:endParaRPr lang="en-CA" dirty="0" smtClean="0"/>
          </a:p>
          <a:p>
            <a:pPr lvl="1"/>
            <a:r>
              <a:rPr lang="en-CA" dirty="0" err="1" smtClean="0"/>
              <a:t>Arctique</a:t>
            </a:r>
            <a:endParaRPr lang="en-CA" dirty="0" smtClean="0"/>
          </a:p>
          <a:p>
            <a:r>
              <a:rPr lang="en-CA" dirty="0" err="1" smtClean="0"/>
              <a:t>Espèce</a:t>
            </a:r>
            <a:r>
              <a:rPr lang="en-CA" dirty="0" smtClean="0"/>
              <a:t>, </a:t>
            </a:r>
            <a:r>
              <a:rPr lang="en-CA" dirty="0" err="1" smtClean="0"/>
              <a:t>Organisme</a:t>
            </a:r>
            <a:r>
              <a:rPr lang="en-CA" dirty="0" smtClean="0"/>
              <a:t>, </a:t>
            </a:r>
            <a:r>
              <a:rPr lang="en-CA" dirty="0" err="1" smtClean="0"/>
              <a:t>Individu</a:t>
            </a:r>
            <a:r>
              <a:rPr lang="en-CA" dirty="0" smtClean="0"/>
              <a:t>, Population, </a:t>
            </a:r>
            <a:r>
              <a:rPr lang="en-CA" dirty="0" err="1" smtClean="0"/>
              <a:t>Communauté</a:t>
            </a:r>
            <a:r>
              <a:rPr lang="en-CA" dirty="0" smtClean="0"/>
              <a:t>, Niche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8153400" cy="4038600"/>
          </a:xfrm>
        </p:spPr>
        <p:txBody>
          <a:bodyPr/>
          <a:lstStyle/>
          <a:p>
            <a:r>
              <a:rPr lang="en-CA" dirty="0" err="1" smtClean="0"/>
              <a:t>L’air</a:t>
            </a:r>
            <a:r>
              <a:rPr lang="en-CA" dirty="0" smtClean="0"/>
              <a:t> et le vent</a:t>
            </a:r>
          </a:p>
          <a:p>
            <a:pPr lvl="1"/>
            <a:r>
              <a:rPr lang="en-CA" dirty="0" err="1" smtClean="0"/>
              <a:t>animaux</a:t>
            </a:r>
            <a:endParaRPr lang="en-CA" dirty="0" smtClean="0"/>
          </a:p>
          <a:p>
            <a:pPr lvl="1"/>
            <a:r>
              <a:rPr lang="en-CA" dirty="0" err="1" smtClean="0"/>
              <a:t>respirer</a:t>
            </a:r>
            <a:endParaRPr lang="en-CA" dirty="0" smtClean="0"/>
          </a:p>
          <a:p>
            <a:pPr lvl="1"/>
            <a:r>
              <a:rPr lang="en-CA" dirty="0" err="1" smtClean="0"/>
              <a:t>voler</a:t>
            </a:r>
            <a:endParaRPr lang="en-CA" dirty="0" smtClean="0"/>
          </a:p>
          <a:p>
            <a:pPr lvl="1"/>
            <a:r>
              <a:rPr lang="en-CA" dirty="0" err="1" smtClean="0"/>
              <a:t>graines</a:t>
            </a:r>
            <a:endParaRPr lang="en-CA" dirty="0" smtClean="0"/>
          </a:p>
          <a:p>
            <a:pPr lvl="1"/>
            <a:r>
              <a:rPr lang="en-CA" dirty="0" smtClean="0"/>
              <a:t>sons</a:t>
            </a:r>
          </a:p>
          <a:p>
            <a:pPr lvl="1"/>
            <a:r>
              <a:rPr lang="en-CA" dirty="0" err="1" smtClean="0"/>
              <a:t>nourriture</a:t>
            </a:r>
            <a:endParaRPr lang="en-CA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CA" sz="3600" dirty="0" err="1" smtClean="0"/>
              <a:t>L’influence</a:t>
            </a:r>
            <a:r>
              <a:rPr lang="en-CA" sz="3600" dirty="0" smtClean="0"/>
              <a:t> des conditions </a:t>
            </a:r>
            <a:r>
              <a:rPr lang="en-CA" sz="3600" dirty="0" err="1" smtClean="0"/>
              <a:t>abiotiques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</p:spPr>
        <p:txBody>
          <a:bodyPr/>
          <a:lstStyle/>
          <a:p>
            <a:r>
              <a:rPr lang="en-CA" dirty="0" err="1" smtClean="0"/>
              <a:t>L’eau</a:t>
            </a:r>
            <a:endParaRPr lang="en-CA" dirty="0" smtClean="0"/>
          </a:p>
          <a:p>
            <a:pPr lvl="1"/>
            <a:r>
              <a:rPr lang="en-CA" dirty="0" err="1" smtClean="0"/>
              <a:t>Tous</a:t>
            </a:r>
            <a:endParaRPr lang="en-CA" dirty="0" smtClean="0"/>
          </a:p>
          <a:p>
            <a:pPr lvl="1"/>
            <a:r>
              <a:rPr lang="en-CA" dirty="0" smtClean="0"/>
              <a:t>Bien des _________ </a:t>
            </a:r>
            <a:r>
              <a:rPr lang="en-CA" dirty="0" err="1" smtClean="0"/>
              <a:t>peuvent</a:t>
            </a:r>
            <a:r>
              <a:rPr lang="en-CA" dirty="0" smtClean="0"/>
              <a:t> vivre </a:t>
            </a:r>
            <a:r>
              <a:rPr lang="en-CA" dirty="0" err="1" smtClean="0"/>
              <a:t>sous</a:t>
            </a:r>
            <a:r>
              <a:rPr lang="en-CA" dirty="0" smtClean="0"/>
              <a:t> </a:t>
            </a:r>
            <a:r>
              <a:rPr lang="en-CA" dirty="0" err="1" smtClean="0"/>
              <a:t>l’eau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communication</a:t>
            </a:r>
          </a:p>
          <a:p>
            <a:pPr lvl="1"/>
            <a:r>
              <a:rPr lang="en-CA" dirty="0" smtClean="0"/>
              <a:t>t</a:t>
            </a:r>
          </a:p>
          <a:p>
            <a:pPr lvl="1"/>
            <a:r>
              <a:rPr lang="en-CA" dirty="0" smtClean="0"/>
              <a:t>la </a:t>
            </a:r>
            <a:r>
              <a:rPr lang="en-CA" dirty="0" err="1" smtClean="0"/>
              <a:t>chaleur</a:t>
            </a:r>
            <a:endParaRPr lang="en-CA" dirty="0" smtClean="0"/>
          </a:p>
          <a:p>
            <a:pPr lvl="1"/>
            <a:r>
              <a:rPr lang="en-CA" dirty="0" err="1" smtClean="0"/>
              <a:t>territoire</a:t>
            </a:r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CA" sz="3600" dirty="0" err="1" smtClean="0"/>
              <a:t>L’influence</a:t>
            </a:r>
            <a:r>
              <a:rPr lang="en-CA" sz="3600" dirty="0" smtClean="0"/>
              <a:t> des conditions </a:t>
            </a:r>
            <a:r>
              <a:rPr lang="en-CA" sz="3600" dirty="0" err="1" smtClean="0"/>
              <a:t>abiotiques</a:t>
            </a:r>
            <a:endParaRPr lang="en-C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8956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600" dirty="0" err="1" smtClean="0"/>
              <a:t>espèces</a:t>
            </a:r>
            <a:endParaRPr lang="en-CA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/>
              <a:t>Les interactions au </a:t>
            </a:r>
            <a:r>
              <a:rPr lang="en-CA" sz="3600" dirty="0" err="1" smtClean="0"/>
              <a:t>sein</a:t>
            </a:r>
            <a:r>
              <a:rPr lang="en-CA" sz="3600" dirty="0" smtClean="0"/>
              <a:t> des </a:t>
            </a:r>
            <a:r>
              <a:rPr lang="en-CA" sz="3600" dirty="0" err="1" smtClean="0"/>
              <a:t>écosystèmes</a:t>
            </a:r>
            <a:r>
              <a:rPr lang="en-CA" sz="3600" dirty="0" smtClean="0"/>
              <a:t> du Canada </a:t>
            </a:r>
            <a:r>
              <a:rPr lang="en-CA" sz="3600" dirty="0" err="1" smtClean="0"/>
              <a:t>atlantique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3962400"/>
          </a:xfrm>
        </p:spPr>
        <p:txBody>
          <a:bodyPr/>
          <a:lstStyle/>
          <a:p>
            <a:r>
              <a:rPr lang="en-CA" dirty="0" smtClean="0"/>
              <a:t>À la page 10 de </a:t>
            </a:r>
            <a:r>
              <a:rPr lang="en-CA" dirty="0" err="1" smtClean="0"/>
              <a:t>votre</a:t>
            </a:r>
            <a:r>
              <a:rPr lang="en-CA" dirty="0" smtClean="0"/>
              <a:t> </a:t>
            </a:r>
            <a:r>
              <a:rPr lang="en-CA" dirty="0" err="1" smtClean="0"/>
              <a:t>livret</a:t>
            </a:r>
            <a:r>
              <a:rPr lang="en-CA" dirty="0" smtClean="0"/>
              <a:t>, </a:t>
            </a:r>
            <a:r>
              <a:rPr lang="en-CA" dirty="0" err="1" smtClean="0"/>
              <a:t>répondez</a:t>
            </a:r>
            <a:r>
              <a:rPr lang="en-CA" dirty="0" smtClean="0"/>
              <a:t> à la question 1 (a &amp; b), </a:t>
            </a:r>
            <a:r>
              <a:rPr lang="en-CA" dirty="0" err="1" smtClean="0"/>
              <a:t>puis</a:t>
            </a:r>
            <a:r>
              <a:rPr lang="en-CA" dirty="0" smtClean="0"/>
              <a:t> </a:t>
            </a:r>
            <a:r>
              <a:rPr lang="en-CA" dirty="0" err="1" smtClean="0"/>
              <a:t>remplissez</a:t>
            </a:r>
            <a:r>
              <a:rPr lang="en-CA" dirty="0" smtClean="0"/>
              <a:t> le tableau à la page 11.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Autofit/>
          </a:bodyPr>
          <a:lstStyle/>
          <a:p>
            <a:r>
              <a:rPr lang="en-CA" sz="3600" dirty="0" smtClean="0"/>
              <a:t>Les interactions au </a:t>
            </a:r>
            <a:r>
              <a:rPr lang="en-CA" sz="3600" dirty="0" err="1" smtClean="0"/>
              <a:t>sein</a:t>
            </a:r>
            <a:r>
              <a:rPr lang="en-CA" sz="3600" dirty="0" smtClean="0"/>
              <a:t> des </a:t>
            </a:r>
            <a:r>
              <a:rPr lang="en-CA" sz="3600" dirty="0" err="1" smtClean="0"/>
              <a:t>écosystèmes</a:t>
            </a:r>
            <a:r>
              <a:rPr lang="en-CA" sz="3600" dirty="0" smtClean="0"/>
              <a:t> du Canada </a:t>
            </a:r>
            <a:r>
              <a:rPr lang="en-CA" sz="3600" dirty="0" err="1" smtClean="0"/>
              <a:t>atlantique</a:t>
            </a:r>
            <a:endParaRPr lang="en-CA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600200"/>
          <a:ext cx="88392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Écosystème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Interaction </a:t>
                      </a:r>
                      <a:r>
                        <a:rPr lang="en-CA" sz="1700" dirty="0" err="1" smtClean="0"/>
                        <a:t>biotique-abiotique</a:t>
                      </a:r>
                      <a:endParaRPr lang="en-CA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Interaction </a:t>
                      </a:r>
                      <a:r>
                        <a:rPr lang="en-CA" sz="1700" dirty="0" err="1" smtClean="0"/>
                        <a:t>biotique-biotique</a:t>
                      </a:r>
                      <a:endParaRPr lang="en-CA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Interaction </a:t>
                      </a:r>
                      <a:r>
                        <a:rPr lang="en-CA" sz="1700" dirty="0" err="1" smtClean="0"/>
                        <a:t>abiotique-biotique</a:t>
                      </a:r>
                      <a:endParaRPr lang="en-CA" sz="1700" dirty="0"/>
                    </a:p>
                  </a:txBody>
                  <a:tcPr anchor="ctr"/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La </a:t>
                      </a:r>
                      <a:r>
                        <a:rPr lang="en-CA" dirty="0" err="1" smtClean="0"/>
                        <a:t>forêt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anchor="ctr"/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L’océan</a:t>
                      </a:r>
                      <a:r>
                        <a:rPr lang="en-CA" dirty="0" smtClean="0"/>
                        <a:t> et le littoral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L’arctique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4" name="Picture 16" descr="http://ak3.picdn.net/shutterstock/videos/2321363/preview/stock-footage-cows-and-calfs-grazing-near-a-po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399" y="4419600"/>
            <a:ext cx="4082143" cy="2286001"/>
          </a:xfrm>
          <a:prstGeom prst="rect">
            <a:avLst/>
          </a:prstGeom>
          <a:noFill/>
        </p:spPr>
      </p:pic>
      <p:pic>
        <p:nvPicPr>
          <p:cNvPr id="48142" name="Picture 14" descr="http://m2.i.pbase.com/g3/27/613727/2/57842762.LOTSOFCOWS.jpg"/>
          <p:cNvPicPr>
            <a:picLocks noChangeAspect="1" noChangeArrowheads="1"/>
          </p:cNvPicPr>
          <p:nvPr/>
        </p:nvPicPr>
        <p:blipFill>
          <a:blip r:embed="rId4" cstate="print"/>
          <a:srcRect t="9898"/>
          <a:stretch>
            <a:fillRect/>
          </a:stretch>
        </p:blipFill>
        <p:spPr bwMode="auto">
          <a:xfrm>
            <a:off x="3124200" y="3352800"/>
            <a:ext cx="3173376" cy="1905000"/>
          </a:xfrm>
          <a:prstGeom prst="rect">
            <a:avLst/>
          </a:prstGeom>
          <a:noFill/>
        </p:spPr>
      </p:pic>
      <p:pic>
        <p:nvPicPr>
          <p:cNvPr id="48138" name="Picture 10" descr="http://4.bp.blogspot.com/-mcHenRZQl5U/T7f49ArW0AI/AAAAAAAABpI/WHg6R0gd_aI/s1600/Cows+east+of+the+house.jpg"/>
          <p:cNvPicPr>
            <a:picLocks noChangeAspect="1" noChangeArrowheads="1"/>
          </p:cNvPicPr>
          <p:nvPr/>
        </p:nvPicPr>
        <p:blipFill>
          <a:blip r:embed="rId5" cstate="print"/>
          <a:srcRect b="17308"/>
          <a:stretch>
            <a:fillRect/>
          </a:stretch>
        </p:blipFill>
        <p:spPr bwMode="auto">
          <a:xfrm>
            <a:off x="1524000" y="2438400"/>
            <a:ext cx="2488018" cy="1543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Autofit/>
          </a:bodyPr>
          <a:lstStyle/>
          <a:p>
            <a:r>
              <a:rPr lang="en-CA" sz="2800" dirty="0" err="1" smtClean="0"/>
              <a:t>Individu</a:t>
            </a:r>
            <a:r>
              <a:rPr lang="en-CA" sz="2800" dirty="0" smtClean="0"/>
              <a:t> / Population / </a:t>
            </a:r>
            <a:r>
              <a:rPr lang="en-CA" sz="2800" dirty="0" err="1" smtClean="0"/>
              <a:t>Communauté</a:t>
            </a:r>
            <a:r>
              <a:rPr lang="en-CA" sz="2800" dirty="0" smtClean="0"/>
              <a:t> / </a:t>
            </a:r>
            <a:r>
              <a:rPr lang="en-CA" sz="2800" dirty="0" err="1" smtClean="0"/>
              <a:t>Écosystème</a:t>
            </a:r>
            <a:endParaRPr lang="en-CA" sz="2800" dirty="0"/>
          </a:p>
        </p:txBody>
      </p:sp>
      <p:pic>
        <p:nvPicPr>
          <p:cNvPr id="48136" name="Picture 8" descr="http://squarecowmovers.com/wp-content/uploads/2013/03/one-cow.jpg"/>
          <p:cNvPicPr>
            <a:picLocks noChangeAspect="1" noChangeArrowheads="1"/>
          </p:cNvPicPr>
          <p:nvPr/>
        </p:nvPicPr>
        <p:blipFill>
          <a:blip r:embed="rId6" cstate="print"/>
          <a:srcRect t="12648"/>
          <a:stretch>
            <a:fillRect/>
          </a:stretch>
        </p:blipFill>
        <p:spPr bwMode="auto">
          <a:xfrm>
            <a:off x="381000" y="1752600"/>
            <a:ext cx="1784620" cy="10382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 rot="20258523">
            <a:off x="253451" y="1958339"/>
            <a:ext cx="19864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INDIVIDU</a:t>
            </a:r>
            <a:endParaRPr lang="en-C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20258523">
            <a:off x="1366512" y="2871834"/>
            <a:ext cx="2782925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POPULATION</a:t>
            </a:r>
            <a:endParaRPr lang="en-C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 rot="20258523">
            <a:off x="3112750" y="3894623"/>
            <a:ext cx="295216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COMMUNAUTÉ</a:t>
            </a:r>
            <a:endParaRPr lang="en-C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20258523">
            <a:off x="5328912" y="5234035"/>
            <a:ext cx="2782925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ÉCOSYSTÈME</a:t>
            </a:r>
            <a:endParaRPr lang="en-C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niche d’un </a:t>
            </a:r>
            <a:r>
              <a:rPr lang="en-CA" dirty="0" err="1" smtClean="0"/>
              <a:t>organisme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00"/>
          <a:ext cx="88392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850900">
                <a:tc gridSpan="3">
                  <a:txBody>
                    <a:bodyPr/>
                    <a:lstStyle/>
                    <a:p>
                      <a:pPr algn="ctr"/>
                      <a:r>
                        <a:rPr lang="en-CA" sz="2800" dirty="0" err="1" smtClean="0"/>
                        <a:t>Une</a:t>
                      </a:r>
                      <a:r>
                        <a:rPr lang="en-CA" sz="2800" dirty="0" smtClean="0"/>
                        <a:t> </a:t>
                      </a:r>
                      <a:r>
                        <a:rPr lang="en-CA" sz="2800" dirty="0" err="1" smtClean="0"/>
                        <a:t>comparaison</a:t>
                      </a:r>
                      <a:r>
                        <a:rPr lang="en-CA" sz="2800" dirty="0" smtClean="0"/>
                        <a:t> des niches de </a:t>
                      </a:r>
                      <a:r>
                        <a:rPr lang="en-CA" sz="2800" dirty="0" err="1" smtClean="0"/>
                        <a:t>deux</a:t>
                      </a:r>
                      <a:r>
                        <a:rPr lang="en-CA" sz="2800" dirty="0" smtClean="0"/>
                        <a:t> </a:t>
                      </a:r>
                      <a:r>
                        <a:rPr lang="en-CA" sz="2800" dirty="0" err="1" smtClean="0"/>
                        <a:t>organismes</a:t>
                      </a:r>
                      <a:endParaRPr lang="en-CA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85090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Orignal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Rôles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importantes</a:t>
                      </a:r>
                      <a:endParaRPr lang="en-CA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Ours </a:t>
                      </a:r>
                      <a:r>
                        <a:rPr lang="en-CA" dirty="0" err="1" smtClean="0"/>
                        <a:t>polaire</a:t>
                      </a:r>
                      <a:endParaRPr lang="en-CA" dirty="0"/>
                    </a:p>
                  </a:txBody>
                  <a:tcPr anchor="ctr"/>
                </a:tc>
              </a:tr>
              <a:tr h="850900"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Où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habite-il</a:t>
                      </a:r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85090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Que</a:t>
                      </a:r>
                      <a:r>
                        <a:rPr lang="en-CA" dirty="0" smtClean="0"/>
                        <a:t> mange-t-</a:t>
                      </a:r>
                      <a:r>
                        <a:rPr lang="en-CA" dirty="0" err="1" smtClean="0"/>
                        <a:t>il</a:t>
                      </a:r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850900"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Comment </a:t>
                      </a:r>
                      <a:r>
                        <a:rPr lang="en-CA" sz="1600" dirty="0" err="1" smtClean="0"/>
                        <a:t>est-ce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que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cet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organisme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interagit</a:t>
                      </a:r>
                      <a:r>
                        <a:rPr lang="en-CA" sz="1600" dirty="0" smtClean="0"/>
                        <a:t> avec les </a:t>
                      </a:r>
                      <a:r>
                        <a:rPr lang="en-CA" sz="1600" dirty="0" err="1" smtClean="0"/>
                        <a:t>autres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organismes</a:t>
                      </a:r>
                      <a:r>
                        <a:rPr lang="en-CA" sz="1600" dirty="0" smtClean="0"/>
                        <a:t>?</a:t>
                      </a:r>
                      <a:endParaRPr lang="en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850900"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Comment </a:t>
                      </a:r>
                      <a:r>
                        <a:rPr lang="en-CA" sz="1600" dirty="0" err="1" smtClean="0"/>
                        <a:t>est-ce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que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cet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organisme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interagit</a:t>
                      </a:r>
                      <a:r>
                        <a:rPr lang="en-CA" sz="1600" baseline="0" dirty="0" smtClean="0"/>
                        <a:t> avec les </a:t>
                      </a:r>
                      <a:r>
                        <a:rPr lang="en-CA" sz="1600" baseline="0" dirty="0" err="1" smtClean="0"/>
                        <a:t>autres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organisme</a:t>
                      </a:r>
                      <a:r>
                        <a:rPr lang="en-CA" sz="1600" baseline="0" dirty="0" smtClean="0"/>
                        <a:t>?</a:t>
                      </a:r>
                      <a:endParaRPr lang="en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Vocabulaire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un </a:t>
            </a:r>
            <a:r>
              <a:rPr lang="en-CA" dirty="0" err="1" smtClean="0"/>
              <a:t>facteur</a:t>
            </a:r>
            <a:r>
              <a:rPr lang="en-CA" dirty="0" smtClean="0"/>
              <a:t> </a:t>
            </a:r>
            <a:r>
              <a:rPr lang="en-CA" dirty="0" err="1" smtClean="0"/>
              <a:t>abiotique</a:t>
            </a:r>
            <a:endParaRPr lang="en-CA" dirty="0" smtClean="0"/>
          </a:p>
          <a:p>
            <a:r>
              <a:rPr lang="en-CA" dirty="0" smtClean="0"/>
              <a:t>un </a:t>
            </a:r>
            <a:r>
              <a:rPr lang="en-CA" dirty="0" err="1" smtClean="0"/>
              <a:t>facteur</a:t>
            </a:r>
            <a:r>
              <a:rPr lang="en-CA" dirty="0" smtClean="0"/>
              <a:t> </a:t>
            </a:r>
            <a:r>
              <a:rPr lang="en-CA" dirty="0" err="1" smtClean="0"/>
              <a:t>biotique</a:t>
            </a:r>
            <a:endParaRPr lang="en-CA" dirty="0" smtClean="0"/>
          </a:p>
          <a:p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communauté</a:t>
            </a:r>
            <a:endParaRPr lang="en-CA" dirty="0" smtClean="0"/>
          </a:p>
          <a:p>
            <a:r>
              <a:rPr lang="en-CA" dirty="0" smtClean="0"/>
              <a:t>un </a:t>
            </a:r>
            <a:r>
              <a:rPr lang="en-CA" dirty="0" err="1" smtClean="0"/>
              <a:t>écosystème</a:t>
            </a:r>
            <a:endParaRPr lang="en-CA" dirty="0" smtClean="0"/>
          </a:p>
          <a:p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espèce</a:t>
            </a:r>
            <a:endParaRPr lang="en-CA" dirty="0" smtClean="0"/>
          </a:p>
          <a:p>
            <a:r>
              <a:rPr lang="en-CA" dirty="0" smtClean="0"/>
              <a:t>un habitat</a:t>
            </a:r>
          </a:p>
          <a:p>
            <a:r>
              <a:rPr lang="en-CA" dirty="0" smtClean="0"/>
              <a:t>un </a:t>
            </a:r>
            <a:r>
              <a:rPr lang="en-CA" dirty="0" err="1" smtClean="0"/>
              <a:t>individu</a:t>
            </a:r>
            <a:endParaRPr lang="en-CA" dirty="0" smtClean="0"/>
          </a:p>
          <a:p>
            <a:r>
              <a:rPr lang="en-CA" dirty="0" err="1" smtClean="0"/>
              <a:t>une</a:t>
            </a:r>
            <a:r>
              <a:rPr lang="en-CA" dirty="0" smtClean="0"/>
              <a:t> niche</a:t>
            </a:r>
          </a:p>
          <a:p>
            <a:r>
              <a:rPr lang="en-CA" dirty="0" smtClean="0"/>
              <a:t>un </a:t>
            </a:r>
            <a:r>
              <a:rPr lang="en-CA" dirty="0" err="1" smtClean="0"/>
              <a:t>organisme</a:t>
            </a:r>
            <a:endParaRPr lang="en-CA" dirty="0" smtClean="0"/>
          </a:p>
          <a:p>
            <a:r>
              <a:rPr lang="en-CA" dirty="0" smtClean="0"/>
              <a:t>un </a:t>
            </a:r>
            <a:r>
              <a:rPr lang="en-CA" dirty="0" err="1" smtClean="0"/>
              <a:t>plage</a:t>
            </a:r>
            <a:r>
              <a:rPr lang="en-CA" dirty="0" smtClean="0"/>
              <a:t> de </a:t>
            </a:r>
            <a:r>
              <a:rPr lang="en-CA" dirty="0" err="1" smtClean="0"/>
              <a:t>tolérance</a:t>
            </a:r>
            <a:endParaRPr lang="en-CA" dirty="0" smtClean="0"/>
          </a:p>
          <a:p>
            <a:r>
              <a:rPr lang="en-CA" dirty="0" err="1" smtClean="0"/>
              <a:t>une</a:t>
            </a:r>
            <a:r>
              <a:rPr lang="en-CA" dirty="0" smtClean="0"/>
              <a:t> population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s://encrypted-tbn2.gstatic.com/images?q=tbn:ANd9GcRKAZ2GzvbJRSqwJVm9zgnBZEyZLyMN0wazPHhBV5TVnidFr83J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457699"/>
            <a:ext cx="3381375" cy="24003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écosystèmes</a:t>
            </a:r>
            <a:r>
              <a:rPr lang="en-CA" dirty="0" smtClean="0"/>
              <a:t> à T-N-L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730752" cy="3429000"/>
          </a:xfrm>
        </p:spPr>
        <p:txBody>
          <a:bodyPr/>
          <a:lstStyle/>
          <a:p>
            <a:r>
              <a:rPr lang="en-CA" dirty="0" err="1" smtClean="0"/>
              <a:t>L’océan</a:t>
            </a:r>
            <a:r>
              <a:rPr lang="en-CA" dirty="0" smtClean="0"/>
              <a:t> et le littoral</a:t>
            </a:r>
            <a:endParaRPr lang="en-CA" dirty="0"/>
          </a:p>
        </p:txBody>
      </p:sp>
      <p:pic>
        <p:nvPicPr>
          <p:cNvPr id="1028" name="Picture 4" descr="https://encrypted-tbn1.gstatic.com/images?q=tbn:ANd9GcS-iNw2wXN3kKm6U1iS4cesky8cVt3n7pggNrgx1pIEnG8xiscD7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1828800"/>
            <a:ext cx="3505200" cy="4685522"/>
          </a:xfrm>
          <a:prstGeom prst="rect">
            <a:avLst/>
          </a:prstGeom>
          <a:noFill/>
        </p:spPr>
      </p:pic>
      <p:pic>
        <p:nvPicPr>
          <p:cNvPr id="1034" name="Picture 10" descr="https://encrypted-tbn1.gstatic.com/images?q=tbn:ANd9GcRDb4KhvovA-oaokbWjRhyn3BLLb4peDve85iPP40pEMzz6QN2F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2286000"/>
            <a:ext cx="2057400" cy="2731616"/>
          </a:xfrm>
          <a:prstGeom prst="rect">
            <a:avLst/>
          </a:prstGeom>
          <a:noFill/>
        </p:spPr>
      </p:pic>
      <p:pic>
        <p:nvPicPr>
          <p:cNvPr id="1038" name="Picture 14" descr="https://encrypted-tbn1.gstatic.com/images?q=tbn:ANd9GcS3P4S7H0t3OrvfpHE3LaJEEbAy8MFFwCWflbUCzJoAPodGCMpR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33600" y="2514600"/>
            <a:ext cx="2438400" cy="1511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https://encrypted-tbn0.gstatic.com/images?q=tbn:ANd9GcTA7Kt1snfmFNBad2lJcUkZswTIBzqFIrxIinscemBfK82RxPMfJ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86200"/>
            <a:ext cx="2209800" cy="2819647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502152" cy="1524000"/>
          </a:xfrm>
        </p:spPr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eaux</a:t>
            </a:r>
            <a:r>
              <a:rPr lang="en-CA" dirty="0" smtClean="0"/>
              <a:t> </a:t>
            </a:r>
            <a:r>
              <a:rPr lang="en-CA" dirty="0" err="1" smtClean="0"/>
              <a:t>douces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0" lang="en-C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écosystèmes</a:t>
            </a: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à T-N-L</a:t>
            </a:r>
            <a:endParaRPr kumimoji="0" lang="en-CA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412" name="Picture 4" descr="https://encrypted-tbn0.gstatic.com/images?q=tbn:ANd9GcSoYr5r0mLEDkGx8rlgDRQBzMsrOIQem8yWMyCoMuSSJGqbs0Jq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93160" y="1981200"/>
            <a:ext cx="3203115" cy="4267200"/>
          </a:xfrm>
          <a:prstGeom prst="rect">
            <a:avLst/>
          </a:prstGeom>
          <a:noFill/>
        </p:spPr>
      </p:pic>
      <p:pic>
        <p:nvPicPr>
          <p:cNvPr id="17414" name="Picture 6" descr="https://encrypted-tbn1.gstatic.com/images?q=tbn:ANd9GcSBlku-92ppsbpg2Cg0FiAWdnbFFp5NPf-bKd74M7evtgmP5GVbIQ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2209800"/>
            <a:ext cx="2743200" cy="2055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Les </a:t>
            </a:r>
            <a:r>
              <a:rPr lang="en-CA" dirty="0" err="1" smtClean="0"/>
              <a:t>écosystèmes</a:t>
            </a:r>
            <a:r>
              <a:rPr lang="en-CA" dirty="0" smtClean="0"/>
              <a:t> à T-N-L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806952" cy="1295400"/>
          </a:xfrm>
        </p:spPr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toundra</a:t>
            </a:r>
            <a:r>
              <a:rPr lang="en-CA" dirty="0" smtClean="0"/>
              <a:t> </a:t>
            </a:r>
            <a:r>
              <a:rPr lang="en-CA" dirty="0" err="1" smtClean="0"/>
              <a:t>arctique</a:t>
            </a:r>
            <a:endParaRPr lang="en-CA" dirty="0"/>
          </a:p>
        </p:txBody>
      </p:sp>
      <p:pic>
        <p:nvPicPr>
          <p:cNvPr id="18436" name="Picture 4" descr="https://encrypted-tbn3.gstatic.com/images?q=tbn:ANd9GcTdv7naYbLQq3QLIwE8F1-FfK7ca9eUTTLI7tbPubC0xzYDPjr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743200"/>
            <a:ext cx="4441856" cy="2990851"/>
          </a:xfrm>
          <a:prstGeom prst="rect">
            <a:avLst/>
          </a:prstGeom>
          <a:noFill/>
        </p:spPr>
      </p:pic>
      <p:pic>
        <p:nvPicPr>
          <p:cNvPr id="18438" name="Picture 6" descr="https://encrypted-tbn1.gstatic.com/images?q=tbn:ANd9GcRpSX9h3hG7c87ak1Lio6-oVw7iOfhO7l7tRRY7mshrJWUE9o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4343400"/>
            <a:ext cx="2857500" cy="2143125"/>
          </a:xfrm>
          <a:prstGeom prst="rect">
            <a:avLst/>
          </a:prstGeom>
          <a:noFill/>
        </p:spPr>
      </p:pic>
      <p:pic>
        <p:nvPicPr>
          <p:cNvPr id="18440" name="Picture 8" descr="http://t1.gstatic.com/images?q=tbn:ANd9GcR2fi3qD0xY-LEPwSoBKWOAvhwCxvPR_UiQ1nAC5By1R7Jg3eMWIQ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81200" y="2286000"/>
            <a:ext cx="1714500" cy="1933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écosystèmes</a:t>
            </a:r>
            <a:r>
              <a:rPr lang="en-CA" dirty="0" smtClean="0"/>
              <a:t> à T-N-L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2511552" cy="1143000"/>
          </a:xfrm>
        </p:spPr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forêt</a:t>
            </a:r>
            <a:endParaRPr lang="en-CA" dirty="0"/>
          </a:p>
        </p:txBody>
      </p:sp>
      <p:pic>
        <p:nvPicPr>
          <p:cNvPr id="19458" name="Picture 2" descr="https://encrypted-tbn2.gstatic.com/images?q=tbn:ANd9GcSLgu1nPa6SRJN2cqfplt95SSFbgn-5Hs2-VdH75w4UYGsVbrb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362200"/>
            <a:ext cx="4751045" cy="3171826"/>
          </a:xfrm>
          <a:prstGeom prst="rect">
            <a:avLst/>
          </a:prstGeom>
          <a:noFill/>
        </p:spPr>
      </p:pic>
      <p:pic>
        <p:nvPicPr>
          <p:cNvPr id="19462" name="Picture 6" descr="https://encrypted-tbn3.gstatic.com/images?q=tbn:ANd9GcTW4PzhFDz9fURNy19ilLp2r0MW09Km5VOh7NU7APu_0wucv9k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2057400"/>
            <a:ext cx="1219200" cy="1824038"/>
          </a:xfrm>
          <a:prstGeom prst="rect">
            <a:avLst/>
          </a:prstGeom>
          <a:noFill/>
        </p:spPr>
      </p:pic>
      <p:pic>
        <p:nvPicPr>
          <p:cNvPr id="19466" name="Picture 10" descr="https://encrypted-tbn1.gstatic.com/images?q=tbn:ANd9GcTJwtHnidUpwknPJ42u5ln22vgXbL5J9VXCVo5sFjOQgPohTilI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4191000"/>
            <a:ext cx="3381375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Biotique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Abiotique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5711952" cy="4038600"/>
          </a:xfrm>
        </p:spPr>
        <p:txBody>
          <a:bodyPr/>
          <a:lstStyle/>
          <a:p>
            <a:r>
              <a:rPr lang="en-CA" dirty="0" err="1" smtClean="0"/>
              <a:t>C’est</a:t>
            </a:r>
            <a:r>
              <a:rPr lang="en-CA" dirty="0" smtClean="0"/>
              <a:t> un </a:t>
            </a:r>
            <a:r>
              <a:rPr lang="en-CA" dirty="0" err="1" smtClean="0"/>
              <a:t>facteur</a:t>
            </a:r>
            <a:r>
              <a:rPr lang="en-CA" dirty="0" smtClean="0"/>
              <a:t> </a:t>
            </a:r>
            <a:r>
              <a:rPr lang="en-CA" b="1" i="1" dirty="0" err="1" smtClean="0"/>
              <a:t>biotique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....</a:t>
            </a:r>
          </a:p>
          <a:p>
            <a:pPr lvl="1"/>
            <a:r>
              <a:rPr lang="en-CA" dirty="0" err="1" smtClean="0"/>
              <a:t>c’est</a:t>
            </a:r>
            <a:r>
              <a:rPr lang="en-CA" dirty="0" smtClean="0"/>
              <a:t> vivant</a:t>
            </a:r>
          </a:p>
          <a:p>
            <a:pPr lvl="1"/>
            <a:r>
              <a:rPr lang="en-CA" dirty="0" err="1" smtClean="0"/>
              <a:t>c’était</a:t>
            </a:r>
            <a:r>
              <a:rPr lang="en-CA" dirty="0" smtClean="0"/>
              <a:t> vivant / </a:t>
            </a:r>
            <a:r>
              <a:rPr lang="en-CA" dirty="0" err="1" smtClean="0"/>
              <a:t>c’est</a:t>
            </a:r>
            <a:r>
              <a:rPr lang="en-CA" dirty="0" smtClean="0"/>
              <a:t> mort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err="1" smtClean="0"/>
              <a:t>C’est</a:t>
            </a:r>
            <a:r>
              <a:rPr lang="en-CA" dirty="0" smtClean="0"/>
              <a:t> un </a:t>
            </a:r>
            <a:r>
              <a:rPr lang="en-CA" dirty="0" err="1" smtClean="0"/>
              <a:t>facteur</a:t>
            </a:r>
            <a:r>
              <a:rPr lang="en-CA" dirty="0" smtClean="0"/>
              <a:t> </a:t>
            </a:r>
            <a:r>
              <a:rPr lang="en-CA" b="1" i="1" dirty="0" err="1" smtClean="0"/>
              <a:t>abiotique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...</a:t>
            </a:r>
          </a:p>
          <a:p>
            <a:pPr lvl="1"/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n’était</a:t>
            </a:r>
            <a:r>
              <a:rPr lang="en-CA" dirty="0" smtClean="0"/>
              <a:t> </a:t>
            </a:r>
            <a:r>
              <a:rPr lang="en-CA" dirty="0" err="1" smtClean="0"/>
              <a:t>jamais</a:t>
            </a:r>
            <a:r>
              <a:rPr lang="en-CA" dirty="0" smtClean="0"/>
              <a:t> vivant</a:t>
            </a:r>
          </a:p>
          <a:p>
            <a:pPr lvl="1"/>
            <a:r>
              <a:rPr lang="en-CA" dirty="0" err="1" smtClean="0"/>
              <a:t>c’est</a:t>
            </a:r>
            <a:r>
              <a:rPr lang="en-CA" dirty="0" smtClean="0"/>
              <a:t> </a:t>
            </a:r>
            <a:r>
              <a:rPr lang="en-CA" dirty="0" err="1" smtClean="0"/>
              <a:t>inanimé</a:t>
            </a:r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77000" y="2514600"/>
            <a:ext cx="2438400" cy="310854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Facteurs</a:t>
            </a:r>
            <a:r>
              <a:rPr lang="en-C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biotique</a:t>
            </a:r>
            <a:endParaRPr lang="en-CA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C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 algn="ctr"/>
            <a:r>
              <a:rPr lang="en-CA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Facteurs</a:t>
            </a:r>
            <a:r>
              <a:rPr lang="en-C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abiotique</a:t>
            </a:r>
            <a:endParaRPr lang="en-CA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C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algn="ctr"/>
            <a:r>
              <a:rPr lang="en-CA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Écosystème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 descr="https://encrypted-tbn3.gstatic.com/images?q=tbn:ANd9GcR_Eozbt2gopzpN758l6fBlReeIFQy3ABzh5Zvov-UT4cvziqvj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276600"/>
            <a:ext cx="1828800" cy="1828800"/>
          </a:xfrm>
          <a:prstGeom prst="rect">
            <a:avLst/>
          </a:prstGeom>
          <a:noFill/>
        </p:spPr>
      </p:pic>
      <p:pic>
        <p:nvPicPr>
          <p:cNvPr id="20484" name="Picture 4" descr="https://encrypted-tbn1.gstatic.com/images?q=tbn:ANd9GcSqOIVi8bL_g1VXJuq6d4Fyq2hibqylI5sD9RdyCPEPgiY20sC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t="17112" r="1604" b="14439"/>
          <a:stretch>
            <a:fillRect/>
          </a:stretch>
        </p:blipFill>
        <p:spPr bwMode="auto">
          <a:xfrm>
            <a:off x="2362200" y="1676400"/>
            <a:ext cx="1752600" cy="121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Biotique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Abiotique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52400" y="1524000"/>
            <a:ext cx="2438400" cy="5181600"/>
          </a:xfrm>
        </p:spPr>
        <p:txBody>
          <a:bodyPr>
            <a:normAutofit/>
          </a:bodyPr>
          <a:lstStyle/>
          <a:p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roche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Un </a:t>
            </a:r>
            <a:r>
              <a:rPr lang="en-CA" dirty="0" err="1" smtClean="0"/>
              <a:t>arbre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Le </a:t>
            </a:r>
            <a:r>
              <a:rPr lang="en-CA" dirty="0" err="1" smtClean="0"/>
              <a:t>soleil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419600" y="1524000"/>
            <a:ext cx="2819400" cy="5181600"/>
          </a:xfrm>
        </p:spPr>
        <p:txBody>
          <a:bodyPr/>
          <a:lstStyle/>
          <a:p>
            <a:r>
              <a:rPr lang="en-CA" dirty="0" err="1" smtClean="0"/>
              <a:t>Une</a:t>
            </a:r>
            <a:r>
              <a:rPr lang="en-CA" dirty="0" smtClean="0"/>
              <a:t> fleur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err="1" smtClean="0"/>
              <a:t>Une</a:t>
            </a:r>
            <a:r>
              <a:rPr lang="en-CA" dirty="0" smtClean="0"/>
              <a:t> vague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Un canard</a:t>
            </a:r>
          </a:p>
          <a:p>
            <a:endParaRPr lang="en-CA" dirty="0"/>
          </a:p>
        </p:txBody>
      </p:sp>
      <p:pic>
        <p:nvPicPr>
          <p:cNvPr id="20490" name="Picture 10" descr="http://t2.gstatic.com/images?q=tbn:ANd9GcSHmoGROGIkuQp-Af8sCMA8aBKkbAscR_702HMlJD4Sj8TSbjM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5410200"/>
            <a:ext cx="1447800" cy="1447800"/>
          </a:xfrm>
          <a:prstGeom prst="rect">
            <a:avLst/>
          </a:prstGeom>
          <a:noFill/>
        </p:spPr>
      </p:pic>
      <p:pic>
        <p:nvPicPr>
          <p:cNvPr id="20492" name="Picture 12" descr="https://encrypted-tbn3.gstatic.com/images?q=tbn:ANd9GcQAD3FihTT15rZCu2CnyFzkZ2TkQvnSaip3L3HaCvJD-4xVdHv9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1676400"/>
            <a:ext cx="2354444" cy="1571841"/>
          </a:xfrm>
          <a:prstGeom prst="rect">
            <a:avLst/>
          </a:prstGeom>
          <a:noFill/>
        </p:spPr>
      </p:pic>
      <p:pic>
        <p:nvPicPr>
          <p:cNvPr id="20496" name="Picture 16" descr="https://encrypted-tbn3.gstatic.com/images?q=tbn:ANd9GcS49M2Ufa4j9P-8uCrQUh8kJfMxmDmsLl-FdQ4nGParz3L2uIG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0" y="3581400"/>
            <a:ext cx="2057400" cy="1544653"/>
          </a:xfrm>
          <a:prstGeom prst="rect">
            <a:avLst/>
          </a:prstGeom>
          <a:noFill/>
        </p:spPr>
      </p:pic>
      <p:pic>
        <p:nvPicPr>
          <p:cNvPr id="20498" name="Picture 18" descr="https://encrypted-tbn1.gstatic.com/images?q=tbn:ANd9GcTRMDkNPlMV_Kk0BFf3AeMsFJbOVesGrd3fgHd2JLr3yKp8b7ay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5181600"/>
            <a:ext cx="1066800" cy="1547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351</TotalTime>
  <Words>709</Words>
  <Application>Microsoft Office PowerPoint</Application>
  <PresentationFormat>On-screen Show (4:3)</PresentationFormat>
  <Paragraphs>210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Sciences 7.1.1</vt:lpstr>
      <vt:lpstr>Guide d’étude</vt:lpstr>
      <vt:lpstr>Vocabulaire</vt:lpstr>
      <vt:lpstr>Les écosystèmes à T-N-L</vt:lpstr>
      <vt:lpstr>Slide 5</vt:lpstr>
      <vt:lpstr>Les écosystèmes à T-N-L</vt:lpstr>
      <vt:lpstr>Les écosystèmes à T-N-L</vt:lpstr>
      <vt:lpstr>Biotique ou Abiotique?</vt:lpstr>
      <vt:lpstr>Biotique ou Abiotique?</vt:lpstr>
      <vt:lpstr>Biotique ou Abiotique?</vt:lpstr>
      <vt:lpstr>Biotique ou Abiotique : exemples</vt:lpstr>
      <vt:lpstr>Quel sont les différences entre ces mots?</vt:lpstr>
      <vt:lpstr>Jeu de mémoire!</vt:lpstr>
      <vt:lpstr>Les facteurs abiotiques</vt:lpstr>
      <vt:lpstr>Les facteurs abiotiques</vt:lpstr>
      <vt:lpstr>Plage de tolérance</vt:lpstr>
      <vt:lpstr>L’influence des conditions abiotiques</vt:lpstr>
      <vt:lpstr>L’influence des conditions abiotiques</vt:lpstr>
      <vt:lpstr>L’influence des conditions abiotiques</vt:lpstr>
      <vt:lpstr>L’influence des conditions abiotiques</vt:lpstr>
      <vt:lpstr>L’influence des conditions abiotiques</vt:lpstr>
      <vt:lpstr>Les interactions au sein des écosystèmes du Canada atlantique</vt:lpstr>
      <vt:lpstr>Les interactions au sein des écosystèmes du Canada atlantique</vt:lpstr>
      <vt:lpstr>Individu / Population / Communauté / Écosystème</vt:lpstr>
      <vt:lpstr>La niche d’un organisme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 7.1.1</dc:title>
  <dc:creator>Sarah Oakley</dc:creator>
  <cp:lastModifiedBy>ESD</cp:lastModifiedBy>
  <cp:revision>26</cp:revision>
  <dcterms:created xsi:type="dcterms:W3CDTF">2006-08-16T00:00:00Z</dcterms:created>
  <dcterms:modified xsi:type="dcterms:W3CDTF">2014-09-17T11:18:50Z</dcterms:modified>
</cp:coreProperties>
</file>