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 autoAdjust="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30" y="195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565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11995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50509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201235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3353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90667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99106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37608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4293032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00366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2970605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6CEF74B-1CBC-4D1F-870E-011EE41C18E3}" type="datetimeFigureOut">
              <a:rPr lang="en-CA" smtClean="0"/>
              <a:pPr/>
              <a:t>12/02/2016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075A4D-6E46-4906-A135-93BBEA6FBBA6}" type="slidenum">
              <a:rPr lang="en-CA" smtClean="0"/>
              <a:pPr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056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attleharbour.com/wp-content/uploads/2013/09/big-cod-21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8491" y="140766"/>
            <a:ext cx="10058400" cy="3566160"/>
          </a:xfrm>
        </p:spPr>
        <p:txBody>
          <a:bodyPr/>
          <a:lstStyle/>
          <a:p>
            <a:r>
              <a:rPr lang="en-CA" b="1" dirty="0" smtClean="0">
                <a:solidFill>
                  <a:schemeClr val="accent4">
                    <a:lumMod val="75000"/>
                  </a:schemeClr>
                </a:solidFill>
              </a:rPr>
              <a:t>La </a:t>
            </a:r>
            <a:r>
              <a:rPr lang="en-CA" b="1" dirty="0" err="1" smtClean="0">
                <a:solidFill>
                  <a:schemeClr val="accent4">
                    <a:lumMod val="75000"/>
                  </a:schemeClr>
                </a:solidFill>
              </a:rPr>
              <a:t>pêche</a:t>
            </a:r>
            <a:r>
              <a:rPr lang="en-CA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CA" b="1" dirty="0" err="1" smtClean="0">
                <a:solidFill>
                  <a:schemeClr val="accent4">
                    <a:lumMod val="75000"/>
                  </a:schemeClr>
                </a:solidFill>
              </a:rPr>
              <a:t>côtière</a:t>
            </a:r>
            <a:endParaRPr lang="en-CA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491" y="4455621"/>
            <a:ext cx="10058400" cy="1143000"/>
          </a:xfrm>
        </p:spPr>
        <p:txBody>
          <a:bodyPr/>
          <a:lstStyle/>
          <a:p>
            <a:r>
              <a:rPr lang="en-CA" dirty="0" smtClean="0"/>
              <a:t>Page. 51 </a:t>
            </a:r>
            <a:br>
              <a:rPr lang="en-CA" dirty="0" smtClean="0"/>
            </a:br>
            <a:r>
              <a:rPr lang="en-CA" dirty="0" err="1" smtClean="0"/>
              <a:t>Chapitre</a:t>
            </a:r>
            <a:r>
              <a:rPr lang="en-CA" dirty="0" smtClean="0"/>
              <a:t> 3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74600" y="1992601"/>
            <a:ext cx="371475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779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6600" b="1" dirty="0" smtClean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en-CA" sz="6600" b="1" dirty="0" err="1" smtClean="0">
                <a:solidFill>
                  <a:schemeClr val="bg2">
                    <a:lumMod val="50000"/>
                  </a:schemeClr>
                </a:solidFill>
              </a:rPr>
              <a:t>pêche</a:t>
            </a:r>
            <a:r>
              <a:rPr lang="en-CA" sz="6600" b="1" dirty="0" smtClean="0">
                <a:solidFill>
                  <a:schemeClr val="bg2">
                    <a:lumMod val="50000"/>
                  </a:schemeClr>
                </a:solidFill>
              </a:rPr>
              <a:t> au Labrador:</a:t>
            </a:r>
            <a:endParaRPr lang="en-CA" sz="6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CA" sz="3600" b="1" u="sng" dirty="0" err="1" smtClean="0">
                <a:solidFill>
                  <a:schemeClr val="accent3">
                    <a:lumMod val="75000"/>
                  </a:schemeClr>
                </a:solidFill>
              </a:rPr>
              <a:t>Définition</a:t>
            </a:r>
            <a:r>
              <a:rPr lang="en-CA" sz="3600" b="1" u="sng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algn="ctr"/>
            <a:r>
              <a:rPr lang="en-CA" sz="3600" dirty="0" err="1" smtClean="0">
                <a:solidFill>
                  <a:schemeClr val="accent3">
                    <a:lumMod val="75000"/>
                  </a:schemeClr>
                </a:solidFill>
              </a:rPr>
              <a:t>C’est</a:t>
            </a:r>
            <a:r>
              <a:rPr lang="en-CA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600" dirty="0" err="1" smtClean="0">
                <a:solidFill>
                  <a:schemeClr val="accent3">
                    <a:lumMod val="75000"/>
                  </a:schemeClr>
                </a:solidFill>
              </a:rPr>
              <a:t>une</a:t>
            </a:r>
            <a:r>
              <a:rPr lang="en-CA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600" dirty="0" err="1" smtClean="0">
                <a:solidFill>
                  <a:schemeClr val="accent3">
                    <a:lumMod val="75000"/>
                  </a:schemeClr>
                </a:solidFill>
              </a:rPr>
              <a:t>pêche</a:t>
            </a:r>
            <a:r>
              <a:rPr lang="en-CA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600" dirty="0" err="1" smtClean="0">
                <a:solidFill>
                  <a:schemeClr val="accent3">
                    <a:lumMod val="75000"/>
                  </a:schemeClr>
                </a:solidFill>
              </a:rPr>
              <a:t>saisonnière</a:t>
            </a:r>
            <a:r>
              <a:rPr lang="en-CA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600" dirty="0" err="1" smtClean="0">
                <a:solidFill>
                  <a:schemeClr val="accent3">
                    <a:lumMod val="75000"/>
                  </a:schemeClr>
                </a:solidFill>
              </a:rPr>
              <a:t>pratiquée</a:t>
            </a:r>
            <a:r>
              <a:rPr lang="en-CA" sz="3600" dirty="0" smtClean="0">
                <a:solidFill>
                  <a:schemeClr val="accent3">
                    <a:lumMod val="75000"/>
                  </a:schemeClr>
                </a:solidFill>
              </a:rPr>
              <a:t> par les non residents du Labrador.</a:t>
            </a:r>
          </a:p>
          <a:p>
            <a:r>
              <a:rPr lang="en-CA" sz="36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en-CA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6146" name="Picture 2" descr="Fishing boats at Newfoundland, 18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68717" y="3552606"/>
            <a:ext cx="5843752" cy="31004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5434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0763"/>
          </a:xfrm>
        </p:spPr>
        <p:txBody>
          <a:bodyPr>
            <a:normAutofit/>
          </a:bodyPr>
          <a:lstStyle/>
          <a:p>
            <a:pPr algn="ctr"/>
            <a:r>
              <a:rPr lang="en-CA" sz="5400" b="1" dirty="0" smtClean="0">
                <a:solidFill>
                  <a:schemeClr val="bg2">
                    <a:lumMod val="50000"/>
                  </a:schemeClr>
                </a:solidFill>
              </a:rPr>
              <a:t>Les Terre-</a:t>
            </a:r>
            <a:r>
              <a:rPr lang="en-CA" sz="5400" b="1" dirty="0" err="1" smtClean="0">
                <a:solidFill>
                  <a:schemeClr val="bg2">
                    <a:lumMod val="50000"/>
                  </a:schemeClr>
                </a:solidFill>
              </a:rPr>
              <a:t>Neuviens</a:t>
            </a:r>
            <a:r>
              <a:rPr lang="en-CA" sz="5400" b="1" dirty="0" smtClean="0">
                <a:solidFill>
                  <a:schemeClr val="bg2">
                    <a:lumMod val="50000"/>
                  </a:schemeClr>
                </a:solidFill>
              </a:rPr>
              <a:t>: </a:t>
            </a:r>
            <a:endParaRPr lang="en-CA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641" y="1845734"/>
            <a:ext cx="10888718" cy="4239756"/>
          </a:xfrm>
        </p:spPr>
        <p:txBody>
          <a:bodyPr/>
          <a:lstStyle/>
          <a:p>
            <a:r>
              <a:rPr lang="en-C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en-CA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Chaque</a:t>
            </a:r>
            <a:r>
              <a:rPr lang="en-C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CA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été</a:t>
            </a:r>
            <a:r>
              <a:rPr lang="en-C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CA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tous</a:t>
            </a:r>
            <a:r>
              <a:rPr lang="en-C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les Terre-</a:t>
            </a:r>
            <a:r>
              <a:rPr lang="en-CA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Neuviens</a:t>
            </a:r>
            <a:r>
              <a:rPr lang="en-C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se </a:t>
            </a:r>
            <a:r>
              <a:rPr lang="en-CA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rendaient</a:t>
            </a:r>
            <a:r>
              <a:rPr lang="en-C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au </a:t>
            </a:r>
            <a:r>
              <a:rPr lang="en-CA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nord</a:t>
            </a:r>
            <a:r>
              <a:rPr lang="en-C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pour </a:t>
            </a:r>
            <a:r>
              <a:rPr lang="en-CA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pêcher</a:t>
            </a:r>
            <a:r>
              <a:rPr lang="en-C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le long des </a:t>
            </a:r>
            <a:r>
              <a:rPr lang="en-CA" sz="32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côtes</a:t>
            </a:r>
            <a:r>
              <a:rPr lang="en-CA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du Labrador. </a:t>
            </a:r>
          </a:p>
          <a:p>
            <a:endParaRPr lang="en-CA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- </a:t>
            </a:r>
            <a:r>
              <a:rPr lang="en-CA" sz="32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Commes</a:t>
            </a:r>
            <a:r>
              <a:rPr lang="en-CA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les </a:t>
            </a:r>
            <a:r>
              <a:rPr lang="en-CA" sz="32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Labradoriens</a:t>
            </a:r>
            <a:r>
              <a:rPr lang="en-CA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CA" sz="32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ils</a:t>
            </a:r>
            <a:r>
              <a:rPr lang="en-CA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CA" sz="32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ont</a:t>
            </a:r>
            <a:r>
              <a:rPr lang="en-CA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CA" sz="32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eu</a:t>
            </a:r>
            <a:r>
              <a:rPr lang="en-CA" sz="3200" b="1" u="sng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des </a:t>
            </a:r>
            <a:r>
              <a:rPr lang="en-CA" sz="3200" b="1" u="sng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difficultés</a:t>
            </a:r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* </a:t>
            </a:r>
            <a:r>
              <a:rPr lang="en-CA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très</a:t>
            </a:r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CA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peu</a:t>
            </a:r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de services </a:t>
            </a:r>
            <a:r>
              <a:rPr lang="en-CA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médicaux</a:t>
            </a:r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* des stocks </a:t>
            </a:r>
            <a:r>
              <a:rPr lang="en-CA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limités</a:t>
            </a:r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n-CA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nourriture</a:t>
            </a:r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et </a:t>
            </a:r>
            <a:r>
              <a:rPr lang="en-CA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d’équipement</a:t>
            </a:r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</a:p>
          <a:p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* le transport long et </a:t>
            </a:r>
            <a:r>
              <a:rPr lang="en-CA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fatiguant</a:t>
            </a:r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CA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dans</a:t>
            </a:r>
            <a:r>
              <a:rPr lang="en-CA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 des bateaux </a:t>
            </a:r>
            <a:r>
              <a:rPr lang="en-CA" sz="3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surchargés</a:t>
            </a:r>
            <a:endParaRPr lang="en-CA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endParaRPr lang="en-CA" sz="32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597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>
                <a:solidFill>
                  <a:schemeClr val="accent3">
                    <a:lumMod val="50000"/>
                  </a:schemeClr>
                </a:solidFill>
              </a:rPr>
              <a:t>Il y </a:t>
            </a:r>
            <a:r>
              <a:rPr lang="en-CA" b="1" dirty="0" err="1" smtClean="0">
                <a:solidFill>
                  <a:schemeClr val="accent3">
                    <a:lumMod val="50000"/>
                  </a:schemeClr>
                </a:solidFill>
              </a:rPr>
              <a:t>avait</a:t>
            </a:r>
            <a:r>
              <a:rPr lang="en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CA" b="1" dirty="0" err="1" smtClean="0">
                <a:solidFill>
                  <a:schemeClr val="accent3">
                    <a:lumMod val="50000"/>
                  </a:schemeClr>
                </a:solidFill>
              </a:rPr>
              <a:t>deux</a:t>
            </a:r>
            <a:r>
              <a:rPr lang="en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CA" b="1" dirty="0" err="1" smtClean="0">
                <a:solidFill>
                  <a:schemeClr val="accent3">
                    <a:lumMod val="50000"/>
                  </a:schemeClr>
                </a:solidFill>
              </a:rPr>
              <a:t>groupes</a:t>
            </a:r>
            <a:r>
              <a:rPr lang="en-CA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CA" b="1" dirty="0" err="1" smtClean="0">
                <a:solidFill>
                  <a:schemeClr val="accent3">
                    <a:lumMod val="50000"/>
                  </a:schemeClr>
                </a:solidFill>
              </a:rPr>
              <a:t>principales</a:t>
            </a:r>
            <a:r>
              <a:rPr lang="en-CA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en-CA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662" y="1744717"/>
            <a:ext cx="10920248" cy="4498427"/>
          </a:xfrm>
        </p:spPr>
        <p:txBody>
          <a:bodyPr>
            <a:normAutofit lnSpcReduction="10000"/>
          </a:bodyPr>
          <a:lstStyle/>
          <a:p>
            <a:r>
              <a:rPr lang="en-CA" sz="3200" b="1" dirty="0" smtClean="0">
                <a:solidFill>
                  <a:schemeClr val="accent5">
                    <a:lumMod val="50000"/>
                  </a:schemeClr>
                </a:solidFill>
              </a:rPr>
              <a:t>1. </a:t>
            </a:r>
            <a:r>
              <a:rPr lang="en-CA" sz="3200" b="1" u="sng" dirty="0" smtClean="0">
                <a:solidFill>
                  <a:schemeClr val="accent5">
                    <a:lumMod val="50000"/>
                  </a:schemeClr>
                </a:solidFill>
              </a:rPr>
              <a:t>Les </a:t>
            </a:r>
            <a:r>
              <a:rPr lang="en-CA" sz="3200" b="1" u="sng" dirty="0" err="1" smtClean="0">
                <a:solidFill>
                  <a:schemeClr val="accent5">
                    <a:lumMod val="50000"/>
                  </a:schemeClr>
                </a:solidFill>
              </a:rPr>
              <a:t>stationnaires</a:t>
            </a:r>
            <a:r>
              <a:rPr lang="en-CA" sz="3200" b="1" u="sng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</a:p>
          <a:p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travaillait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à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partir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du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rivage</a:t>
            </a:r>
            <a:endParaRPr lang="en-CA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salaient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et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faisaient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sécher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le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poisson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chez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eux</a:t>
            </a:r>
            <a:endParaRPr lang="en-CA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CA" sz="32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accent5">
                    <a:lumMod val="50000"/>
                  </a:schemeClr>
                </a:solidFill>
              </a:rPr>
              <a:t>2. </a:t>
            </a:r>
            <a:r>
              <a:rPr lang="en-CA" sz="3200" b="1" u="sng" dirty="0" smtClean="0">
                <a:solidFill>
                  <a:schemeClr val="accent5">
                    <a:lumMod val="50000"/>
                  </a:schemeClr>
                </a:solidFill>
              </a:rPr>
              <a:t>Les </a:t>
            </a:r>
            <a:r>
              <a:rPr lang="en-CA" sz="3200" b="1" u="sng" dirty="0" err="1" smtClean="0">
                <a:solidFill>
                  <a:schemeClr val="accent5">
                    <a:lumMod val="50000"/>
                  </a:schemeClr>
                </a:solidFill>
              </a:rPr>
              <a:t>flotteurs</a:t>
            </a:r>
            <a:r>
              <a:rPr lang="en-CA" sz="3200" b="1" u="sng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restaient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sur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les bateaux et se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déplacaient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vers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différents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sites de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pêche</a:t>
            </a:r>
            <a:endParaRPr lang="en-CA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ils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salaient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fortement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leur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poisson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3">
                    <a:lumMod val="75000"/>
                  </a:schemeClr>
                </a:solidFill>
              </a:rPr>
              <a:t>avant</a:t>
            </a:r>
            <a:r>
              <a:rPr lang="en-CA" sz="3200" dirty="0" smtClean="0">
                <a:solidFill>
                  <a:schemeClr val="accent3">
                    <a:lumMod val="75000"/>
                  </a:schemeClr>
                </a:solidFill>
              </a:rPr>
              <a:t> le retour à T-N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5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La </a:t>
            </a:r>
            <a:r>
              <a:rPr lang="en-CA" sz="54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pêche</a:t>
            </a:r>
            <a:r>
              <a:rPr lang="en-CA" sz="5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CA" sz="54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sur</a:t>
            </a:r>
            <a:r>
              <a:rPr lang="en-CA" sz="5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les bancs:</a:t>
            </a:r>
            <a:endParaRPr lang="en-CA" sz="5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063" y="1845733"/>
            <a:ext cx="11295529" cy="4649659"/>
          </a:xfrm>
        </p:spPr>
        <p:txBody>
          <a:bodyPr>
            <a:normAutofit/>
          </a:bodyPr>
          <a:lstStyle/>
          <a:p>
            <a:pPr algn="ctr"/>
            <a:r>
              <a:rPr lang="en-CA" sz="3600" dirty="0" smtClean="0">
                <a:solidFill>
                  <a:schemeClr val="accent1">
                    <a:lumMod val="75000"/>
                  </a:schemeClr>
                </a:solidFill>
              </a:rPr>
              <a:t>Des </a:t>
            </a:r>
            <a:r>
              <a:rPr lang="en-CA" sz="3600" dirty="0" err="1" smtClean="0">
                <a:solidFill>
                  <a:schemeClr val="accent1">
                    <a:lumMod val="75000"/>
                  </a:schemeClr>
                </a:solidFill>
              </a:rPr>
              <a:t>grands</a:t>
            </a:r>
            <a:r>
              <a:rPr lang="en-CA" sz="3600" dirty="0" smtClean="0">
                <a:solidFill>
                  <a:schemeClr val="accent1">
                    <a:lumMod val="75000"/>
                  </a:schemeClr>
                </a:solidFill>
              </a:rPr>
              <a:t> bateaux </a:t>
            </a:r>
            <a:r>
              <a:rPr lang="en-CA" sz="3600" dirty="0" err="1" smtClean="0">
                <a:solidFill>
                  <a:schemeClr val="accent1">
                    <a:lumMod val="75000"/>
                  </a:schemeClr>
                </a:solidFill>
              </a:rPr>
              <a:t>appéles</a:t>
            </a:r>
            <a:r>
              <a:rPr lang="en-CA" sz="3600" dirty="0" smtClean="0">
                <a:solidFill>
                  <a:schemeClr val="accent1">
                    <a:lumMod val="75000"/>
                  </a:schemeClr>
                </a:solidFill>
              </a:rPr>
              <a:t> des </a:t>
            </a:r>
            <a:r>
              <a:rPr lang="en-CA" sz="3600" i="1" u="sng" dirty="0" err="1" smtClean="0">
                <a:solidFill>
                  <a:schemeClr val="accent1">
                    <a:lumMod val="75000"/>
                  </a:schemeClr>
                </a:solidFill>
              </a:rPr>
              <a:t>Goélettes</a:t>
            </a:r>
            <a:r>
              <a:rPr lang="en-CA" sz="3600" i="1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CA" sz="3600" dirty="0" err="1" smtClean="0">
                <a:solidFill>
                  <a:schemeClr val="accent1">
                    <a:lumMod val="75000"/>
                  </a:schemeClr>
                </a:solidFill>
              </a:rPr>
              <a:t>transportaient</a:t>
            </a:r>
            <a:r>
              <a:rPr lang="en-CA" sz="3600" dirty="0" smtClean="0">
                <a:solidFill>
                  <a:schemeClr val="accent1">
                    <a:lumMod val="75000"/>
                  </a:schemeClr>
                </a:solidFill>
              </a:rPr>
              <a:t>  des </a:t>
            </a:r>
            <a:r>
              <a:rPr lang="en-CA" sz="3600" dirty="0" err="1" smtClean="0">
                <a:solidFill>
                  <a:schemeClr val="accent1">
                    <a:lumMod val="75000"/>
                  </a:schemeClr>
                </a:solidFill>
              </a:rPr>
              <a:t>équipages</a:t>
            </a:r>
            <a:r>
              <a:rPr lang="en-CA" sz="3600" dirty="0" smtClean="0">
                <a:solidFill>
                  <a:schemeClr val="accent1">
                    <a:lumMod val="75000"/>
                  </a:schemeClr>
                </a:solidFill>
              </a:rPr>
              <a:t> et des </a:t>
            </a:r>
            <a:r>
              <a:rPr lang="en-CA" sz="3600" dirty="0" err="1" smtClean="0">
                <a:solidFill>
                  <a:schemeClr val="accent1">
                    <a:lumMod val="75000"/>
                  </a:schemeClr>
                </a:solidFill>
              </a:rPr>
              <a:t>doris</a:t>
            </a:r>
            <a:r>
              <a:rPr lang="en-CA" sz="3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3600" dirty="0" err="1" smtClean="0">
                <a:solidFill>
                  <a:schemeClr val="accent1">
                    <a:lumMod val="75000"/>
                  </a:schemeClr>
                </a:solidFill>
              </a:rPr>
              <a:t>sur</a:t>
            </a:r>
            <a:r>
              <a:rPr lang="en-CA" sz="3600" dirty="0" smtClean="0">
                <a:solidFill>
                  <a:schemeClr val="accent1">
                    <a:lumMod val="75000"/>
                  </a:schemeClr>
                </a:solidFill>
              </a:rPr>
              <a:t> les bancs.</a:t>
            </a:r>
          </a:p>
          <a:p>
            <a:endParaRPr lang="en-CA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- Les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hommes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s’éloignaient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de la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goélette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dans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leurs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doris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pour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pêcher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>
              <a:buNone/>
            </a:pPr>
            <a:endParaRPr lang="en-CA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Ils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utilisaient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les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longues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lignes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dont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les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hameçons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étaient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accent1">
                    <a:lumMod val="75000"/>
                  </a:schemeClr>
                </a:solidFill>
              </a:rPr>
              <a:t>boetés</a:t>
            </a:r>
            <a:r>
              <a:rPr lang="en-CA" sz="32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en-C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 descr="1c5bff08-0848-45ad-a132-880e22ac35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2041" y="2857159"/>
            <a:ext cx="3615558" cy="250377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big cod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5922" y="252249"/>
            <a:ext cx="4259504" cy="5854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5400" b="1" dirty="0" smtClean="0">
                <a:solidFill>
                  <a:schemeClr val="bg2">
                    <a:lumMod val="50000"/>
                  </a:schemeClr>
                </a:solidFill>
              </a:rPr>
              <a:t>Les </a:t>
            </a:r>
            <a:r>
              <a:rPr lang="en-CA" sz="5400" b="1" dirty="0" err="1" smtClean="0">
                <a:solidFill>
                  <a:schemeClr val="bg2">
                    <a:lumMod val="50000"/>
                  </a:schemeClr>
                </a:solidFill>
              </a:rPr>
              <a:t>Risques</a:t>
            </a:r>
            <a:r>
              <a:rPr lang="en-CA" sz="5400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CA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CA" sz="3200" b="1" dirty="0" err="1" smtClean="0">
                <a:solidFill>
                  <a:schemeClr val="accent1">
                    <a:lumMod val="75000"/>
                  </a:schemeClr>
                </a:solidFill>
              </a:rPr>
              <a:t>lutter</a:t>
            </a:r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3200" b="1" dirty="0" err="1" smtClean="0">
                <a:solidFill>
                  <a:schemeClr val="accent1">
                    <a:lumMod val="75000"/>
                  </a:schemeClr>
                </a:solidFill>
              </a:rPr>
              <a:t>contre</a:t>
            </a:r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 les vents</a:t>
            </a:r>
          </a:p>
          <a:p>
            <a:pPr algn="ctr"/>
            <a:endParaRPr lang="en-CA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CA" sz="3200" b="1" dirty="0" err="1" smtClean="0">
                <a:solidFill>
                  <a:schemeClr val="accent1">
                    <a:lumMod val="75000"/>
                  </a:schemeClr>
                </a:solidFill>
              </a:rPr>
              <a:t>naviguer</a:t>
            </a:r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3200" b="1" dirty="0" err="1" smtClean="0">
                <a:solidFill>
                  <a:schemeClr val="accent1">
                    <a:lumMod val="75000"/>
                  </a:schemeClr>
                </a:solidFill>
              </a:rPr>
              <a:t>dans</a:t>
            </a:r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 le </a:t>
            </a:r>
            <a:r>
              <a:rPr lang="en-CA" sz="3200" b="1" dirty="0" err="1" smtClean="0">
                <a:solidFill>
                  <a:schemeClr val="accent1">
                    <a:lumMod val="75000"/>
                  </a:schemeClr>
                </a:solidFill>
              </a:rPr>
              <a:t>brouillard</a:t>
            </a:r>
            <a:endParaRPr lang="en-CA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en-CA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- d’être </a:t>
            </a:r>
            <a:r>
              <a:rPr lang="en-CA" sz="3200" b="1" dirty="0" err="1" smtClean="0">
                <a:solidFill>
                  <a:schemeClr val="accent1">
                    <a:lumMod val="75000"/>
                  </a:schemeClr>
                </a:solidFill>
              </a:rPr>
              <a:t>renverser</a:t>
            </a:r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 par </a:t>
            </a:r>
            <a:r>
              <a:rPr lang="en-CA" sz="3200" b="1" dirty="0" err="1" smtClean="0">
                <a:solidFill>
                  <a:schemeClr val="accent1">
                    <a:lumMod val="75000"/>
                  </a:schemeClr>
                </a:solidFill>
              </a:rPr>
              <a:t>d’autres</a:t>
            </a:r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 bateaux</a:t>
            </a:r>
          </a:p>
          <a:p>
            <a:pPr algn="ctr"/>
            <a:endParaRPr lang="en-CA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- de ne plus </a:t>
            </a:r>
            <a:r>
              <a:rPr lang="en-CA" sz="3200" b="1" dirty="0" err="1" smtClean="0">
                <a:solidFill>
                  <a:schemeClr val="accent1">
                    <a:lumMod val="75000"/>
                  </a:schemeClr>
                </a:solidFill>
              </a:rPr>
              <a:t>retrouver</a:t>
            </a:r>
            <a:r>
              <a:rPr lang="en-CA" sz="3200" b="1" dirty="0" smtClean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en-CA" sz="3200" b="1" dirty="0" err="1" smtClean="0">
                <a:solidFill>
                  <a:schemeClr val="accent1">
                    <a:lumMod val="75000"/>
                  </a:schemeClr>
                </a:solidFill>
              </a:rPr>
              <a:t>goélette</a:t>
            </a:r>
            <a:endParaRPr lang="en-CA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353011"/>
          </a:xfrm>
        </p:spPr>
        <p:txBody>
          <a:bodyPr/>
          <a:lstStyle/>
          <a:p>
            <a:pPr algn="ctr"/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Le </a:t>
            </a:r>
            <a:r>
              <a:rPr lang="en-CA" b="1" dirty="0" err="1" smtClean="0">
                <a:solidFill>
                  <a:schemeClr val="accent3">
                    <a:lumMod val="75000"/>
                  </a:schemeClr>
                </a:solidFill>
              </a:rPr>
              <a:t>changement</a:t>
            </a:r>
            <a:r>
              <a:rPr lang="en-CA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en-CA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2" y="1845734"/>
            <a:ext cx="11361683" cy="442894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</a:rPr>
              <a:t>À la fin des </a:t>
            </a:r>
            <a:r>
              <a:rPr lang="en-CA" sz="2800" b="1" dirty="0" err="1" smtClean="0">
                <a:solidFill>
                  <a:schemeClr val="accent1">
                    <a:lumMod val="75000"/>
                  </a:schemeClr>
                </a:solidFill>
              </a:rPr>
              <a:t>années</a:t>
            </a:r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</a:rPr>
              <a:t> 1800, la </a:t>
            </a:r>
            <a:r>
              <a:rPr lang="en-CA" sz="2800" b="1" dirty="0" err="1" smtClean="0">
                <a:solidFill>
                  <a:schemeClr val="accent1">
                    <a:lumMod val="75000"/>
                  </a:schemeClr>
                </a:solidFill>
              </a:rPr>
              <a:t>pêche</a:t>
            </a:r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b="1" dirty="0" err="1" smtClean="0">
                <a:solidFill>
                  <a:schemeClr val="accent1">
                    <a:lumMod val="75000"/>
                  </a:schemeClr>
                </a:solidFill>
              </a:rPr>
              <a:t>sur</a:t>
            </a:r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</a:rPr>
              <a:t> les bancs </a:t>
            </a:r>
            <a:r>
              <a:rPr lang="en-CA" sz="2800" b="1" dirty="0" err="1" smtClean="0">
                <a:solidFill>
                  <a:schemeClr val="accent1">
                    <a:lumMod val="75000"/>
                  </a:schemeClr>
                </a:solidFill>
              </a:rPr>
              <a:t>est</a:t>
            </a:r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b="1" dirty="0" err="1" smtClean="0">
                <a:solidFill>
                  <a:schemeClr val="accent1">
                    <a:lumMod val="75000"/>
                  </a:schemeClr>
                </a:solidFill>
              </a:rPr>
              <a:t>devenue</a:t>
            </a:r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b="1" dirty="0" err="1" smtClean="0">
                <a:solidFill>
                  <a:schemeClr val="accent1">
                    <a:lumMod val="75000"/>
                  </a:schemeClr>
                </a:solidFill>
              </a:rPr>
              <a:t>une</a:t>
            </a:r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</a:rPr>
              <a:t> des </a:t>
            </a:r>
            <a:r>
              <a:rPr lang="en-CA" sz="2800" b="1" dirty="0" err="1" smtClean="0">
                <a:solidFill>
                  <a:schemeClr val="accent1">
                    <a:lumMod val="75000"/>
                  </a:schemeClr>
                </a:solidFill>
              </a:rPr>
              <a:t>principales</a:t>
            </a:r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</a:rPr>
              <a:t> industries </a:t>
            </a:r>
            <a:r>
              <a:rPr lang="en-CA" sz="2800" b="1" dirty="0" err="1" smtClean="0">
                <a:solidFill>
                  <a:schemeClr val="accent1">
                    <a:lumMod val="75000"/>
                  </a:schemeClr>
                </a:solidFill>
              </a:rPr>
              <a:t>dans</a:t>
            </a:r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</a:rPr>
              <a:t> la </a:t>
            </a:r>
            <a:r>
              <a:rPr lang="en-CA" sz="2800" b="1" dirty="0" err="1" smtClean="0">
                <a:solidFill>
                  <a:schemeClr val="accent1">
                    <a:lumMod val="75000"/>
                  </a:schemeClr>
                </a:solidFill>
              </a:rPr>
              <a:t>péninsule</a:t>
            </a:r>
            <a:r>
              <a:rPr lang="en-CA" sz="2800" b="1" dirty="0" smtClean="0">
                <a:solidFill>
                  <a:schemeClr val="accent1">
                    <a:lumMod val="75000"/>
                  </a:schemeClr>
                </a:solidFill>
              </a:rPr>
              <a:t> de Burin.</a:t>
            </a:r>
          </a:p>
          <a:p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Ce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développment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a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eu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un grand impact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sur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les plans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économique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et social.</a:t>
            </a:r>
          </a:p>
          <a:p>
            <a:endParaRPr lang="en-CA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CA" sz="2800" b="1" u="sng" dirty="0" smtClean="0">
                <a:solidFill>
                  <a:schemeClr val="accent3">
                    <a:lumMod val="75000"/>
                  </a:schemeClr>
                </a:solidFill>
              </a:rPr>
              <a:t>Par </a:t>
            </a:r>
            <a:r>
              <a:rPr lang="en-CA" sz="2800" b="1" u="sng" dirty="0" err="1" smtClean="0">
                <a:solidFill>
                  <a:schemeClr val="accent3">
                    <a:lumMod val="75000"/>
                  </a:schemeClr>
                </a:solidFill>
              </a:rPr>
              <a:t>conséquant</a:t>
            </a:r>
            <a:r>
              <a:rPr lang="en-CA" sz="2800" b="1" u="sng" dirty="0" smtClean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- les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hommes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avaient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moins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de temps à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couper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le bois et en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effet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ont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achété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du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charbon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pour chauffer la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maison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en-CA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- les femmes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étaient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occupés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à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préparer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le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poisson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et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ont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eu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moins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de temps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dans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le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jardin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. En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effet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ils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devaient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acheter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 des </a:t>
            </a:r>
            <a:r>
              <a:rPr lang="en-CA" sz="2800" dirty="0" err="1" smtClean="0">
                <a:solidFill>
                  <a:schemeClr val="accent1">
                    <a:lumMod val="75000"/>
                  </a:schemeClr>
                </a:solidFill>
              </a:rPr>
              <a:t>produits</a:t>
            </a:r>
            <a:r>
              <a:rPr lang="en-CA" sz="28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endParaRPr lang="en-C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600" b="1" dirty="0" smtClean="0">
                <a:solidFill>
                  <a:schemeClr val="accent4">
                    <a:lumMod val="75000"/>
                  </a:schemeClr>
                </a:solidFill>
              </a:rPr>
              <a:t>La </a:t>
            </a:r>
            <a:r>
              <a:rPr lang="en-CA" sz="5600" b="1" dirty="0" err="1" smtClean="0">
                <a:solidFill>
                  <a:schemeClr val="accent4">
                    <a:lumMod val="75000"/>
                  </a:schemeClr>
                </a:solidFill>
              </a:rPr>
              <a:t>pêche</a:t>
            </a:r>
            <a:r>
              <a:rPr lang="en-CA" sz="5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CA" sz="5600" b="1" dirty="0" err="1" smtClean="0">
                <a:solidFill>
                  <a:schemeClr val="accent4">
                    <a:lumMod val="75000"/>
                  </a:schemeClr>
                </a:solidFill>
              </a:rPr>
              <a:t>côtière</a:t>
            </a:r>
            <a:r>
              <a:rPr lang="en-CA" sz="5600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Avez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lieu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près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des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côtes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Terre-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Neuve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Labrador </a:t>
            </a:r>
            <a:b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CA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travaillaient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petits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bateaux</a:t>
            </a:r>
            <a:b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CA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pêchaient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l’aube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continuaient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pendant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toute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journée</a:t>
            </a:r>
            <a:endParaRPr lang="en-CA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750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 smtClean="0">
                <a:solidFill>
                  <a:schemeClr val="accent4">
                    <a:lumMod val="75000"/>
                  </a:schemeClr>
                </a:solidFill>
              </a:rPr>
              <a:t>Les </a:t>
            </a:r>
            <a:r>
              <a:rPr lang="en-CA" sz="5400" b="1" dirty="0" err="1" smtClean="0">
                <a:solidFill>
                  <a:schemeClr val="accent4">
                    <a:lumMod val="75000"/>
                  </a:schemeClr>
                </a:solidFill>
              </a:rPr>
              <a:t>pêcheurs</a:t>
            </a:r>
            <a:r>
              <a:rPr lang="en-CA" sz="54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en-CA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attrapaient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morue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avec des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hameçons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CA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accrochaient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du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capelan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du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hareng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du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maquereau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b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du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calmar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et des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crustacés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hameçons</a:t>
            </a:r>
            <a:endParaRPr lang="en-CA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CA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travail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continuaient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rivage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où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vidé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coupé,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salé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séché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morue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en-CA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68577">
            <a:off x="9140783" y="119703"/>
            <a:ext cx="2397390" cy="298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144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-73229"/>
            <a:ext cx="10058400" cy="1450757"/>
          </a:xfrm>
        </p:spPr>
        <p:txBody>
          <a:bodyPr>
            <a:normAutofit/>
          </a:bodyPr>
          <a:lstStyle/>
          <a:p>
            <a:r>
              <a:rPr lang="en-CA" sz="5400" b="1" dirty="0" smtClean="0">
                <a:solidFill>
                  <a:schemeClr val="accent4">
                    <a:lumMod val="75000"/>
                  </a:schemeClr>
                </a:solidFill>
              </a:rPr>
              <a:t>Pour </a:t>
            </a:r>
            <a:r>
              <a:rPr lang="en-CA" sz="5400" b="1" dirty="0" err="1" smtClean="0">
                <a:solidFill>
                  <a:schemeClr val="accent4">
                    <a:lumMod val="75000"/>
                  </a:schemeClr>
                </a:solidFill>
              </a:rPr>
              <a:t>préparer</a:t>
            </a:r>
            <a:r>
              <a:rPr lang="en-CA" sz="5400" b="1" dirty="0" smtClean="0">
                <a:solidFill>
                  <a:schemeClr val="accent4">
                    <a:lumMod val="75000"/>
                  </a:schemeClr>
                </a:solidFill>
              </a:rPr>
              <a:t> la </a:t>
            </a:r>
            <a:r>
              <a:rPr lang="en-CA" sz="5400" b="1" dirty="0" err="1" smtClean="0">
                <a:solidFill>
                  <a:schemeClr val="accent4">
                    <a:lumMod val="75000"/>
                  </a:schemeClr>
                </a:solidFill>
              </a:rPr>
              <a:t>morue</a:t>
            </a:r>
            <a:r>
              <a:rPr lang="en-CA" sz="5400" b="1" dirty="0" smtClean="0">
                <a:solidFill>
                  <a:schemeClr val="accent4">
                    <a:lumMod val="75000"/>
                  </a:schemeClr>
                </a:solidFill>
              </a:rPr>
              <a:t>…</a:t>
            </a:r>
            <a:endParaRPr lang="en-CA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1691186"/>
            <a:ext cx="11642502" cy="4646113"/>
          </a:xfrm>
        </p:spPr>
        <p:txBody>
          <a:bodyPr>
            <a:normAutofit/>
          </a:bodyPr>
          <a:lstStyle/>
          <a:p>
            <a:endParaRPr lang="en-CA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</a:t>
            </a:r>
            <a:r>
              <a:rPr lang="en-CA" sz="3200" dirty="0" smtClean="0"/>
              <a:t> 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On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devait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l’étendre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 </a:t>
            </a:r>
            <a:r>
              <a:rPr lang="en-CA" sz="3200" b="1" u="sng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vigneaux</a:t>
            </a:r>
            <a:r>
              <a:rPr lang="en-CA" sz="3200" b="1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(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des plates-forms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bois) pour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qu’elle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seche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endParaRPr lang="en-CA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Le temps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poisson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séchait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dépendait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la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température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CA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37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4" y="157814"/>
            <a:ext cx="12155646" cy="6436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692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5400" b="1" dirty="0" smtClean="0">
                <a:solidFill>
                  <a:schemeClr val="accent4">
                    <a:lumMod val="75000"/>
                  </a:schemeClr>
                </a:solidFill>
              </a:rPr>
              <a:t>Un travail de </a:t>
            </a:r>
            <a:r>
              <a:rPr lang="en-CA" sz="5400" b="1" dirty="0" err="1" smtClean="0">
                <a:solidFill>
                  <a:schemeClr val="accent4">
                    <a:lumMod val="75000"/>
                  </a:schemeClr>
                </a:solidFill>
              </a:rPr>
              <a:t>famille</a:t>
            </a:r>
            <a:r>
              <a:rPr lang="en-CA" sz="5400" b="1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  <a:endParaRPr lang="en-CA" sz="5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en-CA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Toute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famille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participait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à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travail ! </a:t>
            </a:r>
            <a:b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CA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Les femmes et les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enfants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préparaient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morue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s’assuraient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qu’elle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était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bonne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qualité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pour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recevoir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meilleur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classement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pour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être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payé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aussi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cher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possible. </a:t>
            </a:r>
            <a:endParaRPr lang="en-CA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8762" y="193529"/>
            <a:ext cx="4478851" cy="319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979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899" y="286603"/>
            <a:ext cx="10679162" cy="1450757"/>
          </a:xfrm>
        </p:spPr>
        <p:txBody>
          <a:bodyPr>
            <a:noAutofit/>
          </a:bodyPr>
          <a:lstStyle/>
          <a:p>
            <a:r>
              <a:rPr lang="en-CA" sz="5400" b="1" dirty="0" smtClean="0">
                <a:solidFill>
                  <a:schemeClr val="bg2">
                    <a:lumMod val="50000"/>
                  </a:schemeClr>
                </a:solidFill>
              </a:rPr>
              <a:t>Les </a:t>
            </a:r>
            <a:r>
              <a:rPr lang="en-CA" sz="5400" b="1" dirty="0" err="1" smtClean="0">
                <a:solidFill>
                  <a:schemeClr val="bg2">
                    <a:lumMod val="50000"/>
                  </a:schemeClr>
                </a:solidFill>
              </a:rPr>
              <a:t>autres</a:t>
            </a:r>
            <a:r>
              <a:rPr lang="en-CA" sz="5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CA" sz="5400" b="1" dirty="0" err="1" smtClean="0">
                <a:solidFill>
                  <a:schemeClr val="bg2">
                    <a:lumMod val="50000"/>
                  </a:schemeClr>
                </a:solidFill>
              </a:rPr>
              <a:t>responsabilités</a:t>
            </a:r>
            <a:r>
              <a:rPr lang="en-CA" sz="5400" b="1" dirty="0" smtClean="0">
                <a:solidFill>
                  <a:schemeClr val="bg2">
                    <a:lumMod val="50000"/>
                  </a:schemeClr>
                </a:solidFill>
              </a:rPr>
              <a:t> des femmes:</a:t>
            </a:r>
            <a:endParaRPr lang="en-CA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b="1" u="sng" dirty="0" smtClean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en-CA" sz="3200" b="1" u="sng" dirty="0" err="1" smtClean="0">
                <a:solidFill>
                  <a:schemeClr val="bg2">
                    <a:lumMod val="50000"/>
                  </a:schemeClr>
                </a:solidFill>
              </a:rPr>
              <a:t>linge</a:t>
            </a:r>
            <a:r>
              <a:rPr lang="en-CA" sz="3200" b="1" u="sng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ammenaient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l’eau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d’un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puit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d’un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ruisseau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chauffaient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l’eau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cuisinière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à bois</a:t>
            </a:r>
          </a:p>
          <a:p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lavaient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tous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vêtements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à main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puis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étendre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corde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ligne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pour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qu’ils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séchent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en-CA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48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411" y="157814"/>
            <a:ext cx="11475076" cy="1450757"/>
          </a:xfrm>
        </p:spPr>
        <p:txBody>
          <a:bodyPr>
            <a:normAutofit/>
          </a:bodyPr>
          <a:lstStyle/>
          <a:p>
            <a:r>
              <a:rPr lang="en-CA" sz="5400" b="1" dirty="0" smtClean="0">
                <a:solidFill>
                  <a:schemeClr val="bg2">
                    <a:lumMod val="50000"/>
                  </a:schemeClr>
                </a:solidFill>
              </a:rPr>
              <a:t>Les </a:t>
            </a:r>
            <a:r>
              <a:rPr lang="en-CA" sz="5400" b="1" dirty="0" err="1" smtClean="0">
                <a:solidFill>
                  <a:schemeClr val="bg2">
                    <a:lumMod val="50000"/>
                  </a:schemeClr>
                </a:solidFill>
              </a:rPr>
              <a:t>autres</a:t>
            </a:r>
            <a:r>
              <a:rPr lang="en-CA" sz="5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CA" sz="5400" b="1" dirty="0" err="1" smtClean="0">
                <a:solidFill>
                  <a:schemeClr val="bg2">
                    <a:lumMod val="50000"/>
                  </a:schemeClr>
                </a:solidFill>
              </a:rPr>
              <a:t>responsabilités</a:t>
            </a:r>
            <a:r>
              <a:rPr lang="en-CA" sz="5400" b="1" dirty="0" smtClean="0">
                <a:solidFill>
                  <a:schemeClr val="bg2">
                    <a:lumMod val="50000"/>
                  </a:schemeClr>
                </a:solidFill>
              </a:rPr>
              <a:t> des </a:t>
            </a:r>
            <a:r>
              <a:rPr lang="en-CA" sz="5400" b="1" dirty="0" err="1" smtClean="0">
                <a:solidFill>
                  <a:schemeClr val="bg2">
                    <a:lumMod val="50000"/>
                  </a:schemeClr>
                </a:solidFill>
              </a:rPr>
              <a:t>hommes</a:t>
            </a:r>
            <a:r>
              <a:rPr lang="en-CA" sz="5400" b="1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lang="en-CA" sz="5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1845733"/>
            <a:ext cx="11178862" cy="43618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sz="3600" b="1" dirty="0" smtClean="0">
                <a:solidFill>
                  <a:schemeClr val="accent5">
                    <a:lumMod val="75000"/>
                  </a:schemeClr>
                </a:solidFill>
              </a:rPr>
              <a:t>Après la </a:t>
            </a:r>
            <a:r>
              <a:rPr lang="en-CA" sz="3600" b="1" dirty="0" err="1" smtClean="0">
                <a:solidFill>
                  <a:schemeClr val="accent5">
                    <a:lumMod val="75000"/>
                  </a:schemeClr>
                </a:solidFill>
              </a:rPr>
              <a:t>saison</a:t>
            </a:r>
            <a:r>
              <a:rPr lang="en-CA" sz="3600" b="1" dirty="0" smtClean="0">
                <a:solidFill>
                  <a:schemeClr val="accent5">
                    <a:lumMod val="75000"/>
                  </a:schemeClr>
                </a:solidFill>
              </a:rPr>
              <a:t> de </a:t>
            </a:r>
            <a:r>
              <a:rPr lang="en-CA" sz="3600" b="1" dirty="0" err="1" smtClean="0">
                <a:solidFill>
                  <a:schemeClr val="accent5">
                    <a:lumMod val="75000"/>
                  </a:schemeClr>
                </a:solidFill>
              </a:rPr>
              <a:t>pêche</a:t>
            </a:r>
            <a:r>
              <a:rPr lang="en-CA" sz="3600" b="1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CA" sz="3600" b="1" dirty="0" err="1" smtClean="0">
                <a:solidFill>
                  <a:schemeClr val="accent5">
                    <a:lumMod val="75000"/>
                  </a:schemeClr>
                </a:solidFill>
              </a:rPr>
              <a:t>ils</a:t>
            </a:r>
            <a:r>
              <a:rPr lang="en-CA" sz="36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CA" sz="3600" b="1" dirty="0" err="1" smtClean="0">
                <a:solidFill>
                  <a:schemeClr val="accent5">
                    <a:lumMod val="75000"/>
                  </a:schemeClr>
                </a:solidFill>
              </a:rPr>
              <a:t>ont</a:t>
            </a:r>
            <a:r>
              <a:rPr lang="en-CA" sz="36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</a:p>
          <a:p>
            <a:pPr>
              <a:buFontTx/>
              <a:buChar char="-"/>
            </a:pPr>
            <a:endParaRPr lang="en-CA" dirty="0" smtClean="0"/>
          </a:p>
          <a:p>
            <a:pPr>
              <a:buFontTx/>
              <a:buChar char="-"/>
            </a:pP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Réparer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leur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bateaux,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leur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équipment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de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pêche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leurs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vigneaux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et les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batiments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>
              <a:buFontTx/>
              <a:buChar char="-"/>
            </a:pPr>
            <a:endParaRPr lang="en-CA" sz="3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Ils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chassaient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pour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nourrir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la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famille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b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CA" sz="3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Couper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du bois pour le </a:t>
            </a:r>
            <a:r>
              <a:rPr lang="en-CA" sz="3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chauffage</a:t>
            </a:r>
            <a:r>
              <a:rPr lang="en-CA" sz="3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>
              <a:buFontTx/>
              <a:buChar char="-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xmlns="" val="136215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000" b="1" dirty="0" smtClean="0">
                <a:solidFill>
                  <a:schemeClr val="bg2">
                    <a:lumMod val="50000"/>
                  </a:schemeClr>
                </a:solidFill>
              </a:rPr>
              <a:t>La </a:t>
            </a:r>
            <a:r>
              <a:rPr lang="en-CA" sz="6000" b="1" dirty="0" err="1" smtClean="0">
                <a:solidFill>
                  <a:schemeClr val="bg2">
                    <a:lumMod val="50000"/>
                  </a:schemeClr>
                </a:solidFill>
              </a:rPr>
              <a:t>pêche</a:t>
            </a:r>
            <a:r>
              <a:rPr lang="en-CA" sz="6000" b="1" dirty="0" smtClean="0">
                <a:solidFill>
                  <a:schemeClr val="bg2">
                    <a:lumMod val="50000"/>
                  </a:schemeClr>
                </a:solidFill>
              </a:rPr>
              <a:t> au Labrador:</a:t>
            </a:r>
            <a:endParaRPr lang="en-CA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P. 53</a:t>
            </a:r>
          </a:p>
          <a:p>
            <a:r>
              <a:rPr lang="en-CA" dirty="0" smtClean="0"/>
              <a:t>Chapitre.3 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9402" y="628443"/>
            <a:ext cx="3531387" cy="2595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534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506</TotalTime>
  <Words>458</Words>
  <Application>Microsoft Office PowerPoint</Application>
  <PresentationFormat>Custom</PresentationFormat>
  <Paragraphs>77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Retrospect</vt:lpstr>
      <vt:lpstr>La pêche côtière</vt:lpstr>
      <vt:lpstr>La pêche côtière:</vt:lpstr>
      <vt:lpstr>Les pêcheurs:</vt:lpstr>
      <vt:lpstr>Pour préparer la morue…</vt:lpstr>
      <vt:lpstr>Slide 5</vt:lpstr>
      <vt:lpstr>Un travail de famille:</vt:lpstr>
      <vt:lpstr>Les autres responsabilités des femmes:</vt:lpstr>
      <vt:lpstr>Les autres responsabilités des hommes:</vt:lpstr>
      <vt:lpstr>La pêche au Labrador:</vt:lpstr>
      <vt:lpstr>La pêche au Labrador:</vt:lpstr>
      <vt:lpstr>Les Terre-Neuviens: </vt:lpstr>
      <vt:lpstr>Il y avait deux groupes principales:</vt:lpstr>
      <vt:lpstr>La pêche sur les bancs:</vt:lpstr>
      <vt:lpstr>Slide 14</vt:lpstr>
      <vt:lpstr>Les Risques:</vt:lpstr>
      <vt:lpstr>Le changement: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pêche côtière</dc:title>
  <dc:creator>Brittany Lambe</dc:creator>
  <cp:lastModifiedBy>Holy Family School</cp:lastModifiedBy>
  <cp:revision>27</cp:revision>
  <dcterms:created xsi:type="dcterms:W3CDTF">2015-02-24T01:43:11Z</dcterms:created>
  <dcterms:modified xsi:type="dcterms:W3CDTF">2016-02-12T13:01:31Z</dcterms:modified>
</cp:coreProperties>
</file>