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2" r:id="rId4"/>
    <p:sldId id="280" r:id="rId5"/>
    <p:sldId id="282" r:id="rId6"/>
    <p:sldId id="283" r:id="rId7"/>
    <p:sldId id="281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8" r:id="rId17"/>
    <p:sldId id="294" r:id="rId18"/>
    <p:sldId id="295" r:id="rId19"/>
    <p:sldId id="296" r:id="rId20"/>
    <p:sldId id="297" r:id="rId21"/>
    <p:sldId id="298" r:id="rId22"/>
    <p:sldId id="300" r:id="rId23"/>
    <p:sldId id="276" r:id="rId24"/>
    <p:sldId id="277" r:id="rId25"/>
    <p:sldId id="259" r:id="rId26"/>
    <p:sldId id="285" r:id="rId27"/>
    <p:sldId id="286" r:id="rId28"/>
    <p:sldId id="287" r:id="rId29"/>
    <p:sldId id="288" r:id="rId30"/>
    <p:sldId id="289" r:id="rId31"/>
    <p:sldId id="258" r:id="rId32"/>
    <p:sldId id="290" r:id="rId33"/>
    <p:sldId id="291" r:id="rId34"/>
    <p:sldId id="292" r:id="rId35"/>
    <p:sldId id="293" r:id="rId36"/>
    <p:sldId id="301" r:id="rId37"/>
    <p:sldId id="302" r:id="rId38"/>
    <p:sldId id="303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215BA9-6E55-4533-A0F4-E41E8278A0C4}" type="datetimeFigureOut">
              <a:rPr lang="en-CA" smtClean="0"/>
              <a:pPr/>
              <a:t>27/04/2015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D1912B-5DD6-46A6-ABEE-5170544476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Documents%20and%20Settings\jgill\School%20Courses\French%20Immersion\Sciences%20humaines%208\Chapter%208\Baux%20def.do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a/url?sa=i&amp;rct=j&amp;q=newfoundland+tanks+world+war+2&amp;source=images&amp;cd=&amp;cad=rja&amp;docid=llpVaLR7fb8L9M&amp;tbnid=oZXySq-quT1ESM:&amp;ved=&amp;url=http://www.heritage.nf.ca/law/merchant_marines.html&amp;ei=pO5rUYKYHcaEqgGqu4GgBQ&amp;bvm=bv.45175338,d.aWM&amp;psig=AFQjCNHsAmlNa-lPg-mNANShNWGZnb-_Lg&amp;ust=13661143410735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bayourenaissanceman.blogspot.com/2010/04/more-maritime-history-on-way-to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file:///C:\Documents%20and%20Settings\jgill\School%20Courses\French%20Immersion\Sciences%20humaines%208\Chapter%208\Voie%20def.do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305800" cy="665300"/>
          </a:xfrm>
        </p:spPr>
        <p:txBody>
          <a:bodyPr/>
          <a:lstStyle/>
          <a:p>
            <a:r>
              <a:rPr lang="en-CA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  <a:cs typeface="Aharoni" pitchFamily="2" charset="-79"/>
              </a:rPr>
              <a:t>Chapitre.8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05800" cy="3528392"/>
          </a:xfrm>
        </p:spPr>
        <p:txBody>
          <a:bodyPr/>
          <a:lstStyle/>
          <a:p>
            <a: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CA" sz="5400" b="1" dirty="0" err="1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Seconde</a:t>
            </a:r>
            <a: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Guerre </a:t>
            </a:r>
            <a:r>
              <a:rPr lang="en-CA" sz="5400" b="1" dirty="0" err="1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Mondiale</a:t>
            </a:r>
            <a: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br>
              <a:rPr lang="en-CA" sz="5400" b="1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CA" sz="3600" b="1" dirty="0" smtClean="0"/>
              <a:t>1939-1945</a:t>
            </a:r>
            <a:r>
              <a:rPr lang="en-CA" sz="2400" b="1" dirty="0" smtClean="0"/>
              <a:t/>
            </a:r>
            <a:br>
              <a:rPr lang="en-CA" sz="2400" b="1" dirty="0" smtClean="0"/>
            </a:br>
            <a:r>
              <a:rPr lang="en-CA" sz="24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  <a:cs typeface="Aharoni" pitchFamily="2" charset="-79"/>
              </a:rPr>
              <a:t/>
            </a:r>
            <a:br>
              <a:rPr lang="en-CA" sz="24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  <a:cs typeface="Aharoni" pitchFamily="2" charset="-79"/>
              </a:rPr>
            </a:br>
            <a:endParaRPr lang="en-CA" sz="2400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422108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E3B30">
                    <a:lumMod val="75000"/>
                  </a:srgb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Bradley Hand ITC" pitchFamily="66" charset="0"/>
                <a:ea typeface="+mj-ea"/>
                <a:cs typeface="Aharoni" pitchFamily="2" charset="-79"/>
              </a:rPr>
              <a:t>Page.186- 219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56792"/>
            <a:ext cx="4834880" cy="4572000"/>
          </a:xfrm>
        </p:spPr>
        <p:txBody>
          <a:bodyPr/>
          <a:lstStyle/>
          <a:p>
            <a:r>
              <a:rPr lang="en-CA" sz="2800" b="1" u="sng" dirty="0" smtClean="0">
                <a:solidFill>
                  <a:schemeClr val="bg2"/>
                </a:solidFill>
              </a:rPr>
              <a:t>Un </a:t>
            </a:r>
            <a:r>
              <a:rPr lang="en-CA" sz="2800" b="1" u="sng" dirty="0" err="1" smtClean="0">
                <a:solidFill>
                  <a:schemeClr val="bg2"/>
                </a:solidFill>
              </a:rPr>
              <a:t>autre</a:t>
            </a:r>
            <a:r>
              <a:rPr lang="en-CA" sz="2800" b="1" u="sng" dirty="0" smtClean="0">
                <a:solidFill>
                  <a:schemeClr val="bg2"/>
                </a:solidFill>
              </a:rPr>
              <a:t> impact </a:t>
            </a:r>
            <a:r>
              <a:rPr lang="en-CA" sz="2800" b="1" u="sng" dirty="0" err="1" smtClean="0">
                <a:solidFill>
                  <a:schemeClr val="bg2"/>
                </a:solidFill>
              </a:rPr>
              <a:t>positif</a:t>
            </a:r>
            <a:r>
              <a:rPr lang="en-CA" sz="2800" b="1" u="sng" dirty="0" smtClean="0">
                <a:solidFill>
                  <a:schemeClr val="bg2"/>
                </a:solidFill>
              </a:rPr>
              <a:t>:</a:t>
            </a:r>
          </a:p>
          <a:p>
            <a:pPr>
              <a:buNone/>
            </a:pPr>
            <a:endParaRPr lang="en-CA" sz="2800" b="1" u="sng" dirty="0" smtClean="0">
              <a:solidFill>
                <a:schemeClr val="bg2"/>
              </a:solidFill>
            </a:endParaRPr>
          </a:p>
          <a:p>
            <a:pPr lvl="1"/>
            <a:r>
              <a:rPr lang="en-CA" sz="2800" dirty="0" smtClean="0"/>
              <a:t>La Guerre a </a:t>
            </a:r>
            <a:r>
              <a:rPr lang="en-CA" sz="2800" dirty="0" err="1" smtClean="0"/>
              <a:t>crée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en-CA" sz="2800" dirty="0" err="1" smtClean="0"/>
              <a:t>demande</a:t>
            </a:r>
            <a:r>
              <a:rPr lang="en-CA" sz="2800" dirty="0" smtClean="0"/>
              <a:t> plus </a:t>
            </a:r>
            <a:r>
              <a:rPr lang="en-CA" sz="2800" dirty="0" err="1" smtClean="0"/>
              <a:t>importante</a:t>
            </a:r>
            <a:r>
              <a:rPr lang="en-CA" sz="2800" dirty="0" smtClean="0"/>
              <a:t> pour les resources de T-N</a:t>
            </a:r>
          </a:p>
          <a:p>
            <a:pPr lvl="2"/>
            <a:r>
              <a:rPr lang="en-CA" sz="2300" dirty="0" smtClean="0"/>
              <a:t>Le </a:t>
            </a:r>
            <a:r>
              <a:rPr lang="en-CA" sz="2300" dirty="0" err="1" smtClean="0"/>
              <a:t>poisson</a:t>
            </a:r>
            <a:endParaRPr lang="en-CA" sz="2300" dirty="0" smtClean="0"/>
          </a:p>
          <a:p>
            <a:pPr lvl="2"/>
            <a:r>
              <a:rPr lang="en-CA" sz="2300" dirty="0" smtClean="0"/>
              <a:t>Le bois de construction</a:t>
            </a:r>
          </a:p>
          <a:p>
            <a:pPr lvl="2"/>
            <a:r>
              <a:rPr lang="en-CA" sz="2300" dirty="0" smtClean="0"/>
              <a:t>Le mineral de </a:t>
            </a:r>
            <a:r>
              <a:rPr lang="en-CA" sz="2300" dirty="0" err="1" smtClean="0"/>
              <a:t>fer</a:t>
            </a:r>
            <a:r>
              <a:rPr lang="en-CA" sz="2300" dirty="0" smtClean="0"/>
              <a:t> </a:t>
            </a:r>
            <a:endParaRPr lang="en-CA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972344"/>
          </a:xfrm>
        </p:spPr>
        <p:txBody>
          <a:bodyPr>
            <a:normAutofit/>
          </a:bodyPr>
          <a:lstStyle/>
          <a:p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L’importance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l’emplacement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Terre-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Neuve</a:t>
            </a:r>
            <a:endParaRPr lang="en-CA" sz="3600" dirty="0"/>
          </a:p>
        </p:txBody>
      </p:sp>
      <p:pic>
        <p:nvPicPr>
          <p:cNvPr id="4" name="Picture 3" descr="fis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276872"/>
            <a:ext cx="367240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L’emplacement</a:t>
            </a:r>
            <a:r>
              <a:rPr lang="en-CA" dirty="0" smtClean="0"/>
              <a:t> de Terre- </a:t>
            </a:r>
            <a:r>
              <a:rPr lang="en-CA" dirty="0" err="1" smtClean="0"/>
              <a:t>Neuve</a:t>
            </a:r>
            <a:r>
              <a:rPr lang="en-CA" dirty="0" smtClean="0"/>
              <a:t> </a:t>
            </a:r>
            <a:r>
              <a:rPr lang="en-CA" dirty="0" err="1" smtClean="0"/>
              <a:t>était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 vital pour </a:t>
            </a:r>
            <a:r>
              <a:rPr lang="en-CA" dirty="0" err="1" smtClean="0"/>
              <a:t>l’effort</a:t>
            </a:r>
            <a:r>
              <a:rPr lang="en-CA" dirty="0" smtClean="0"/>
              <a:t> de guerre.</a:t>
            </a:r>
          </a:p>
          <a:p>
            <a:r>
              <a:rPr lang="en-CA" dirty="0" smtClean="0"/>
              <a:t>À cause des routes </a:t>
            </a:r>
            <a:r>
              <a:rPr lang="en-CA" dirty="0" err="1" smtClean="0"/>
              <a:t>aériennes</a:t>
            </a:r>
            <a:r>
              <a:rPr lang="en-CA" dirty="0" smtClean="0"/>
              <a:t> (les </a:t>
            </a:r>
            <a:r>
              <a:rPr lang="en-CA" dirty="0" err="1" smtClean="0"/>
              <a:t>avions</a:t>
            </a:r>
            <a:r>
              <a:rPr lang="en-CA" dirty="0" smtClean="0"/>
              <a:t>) et </a:t>
            </a:r>
            <a:r>
              <a:rPr lang="en-CA" dirty="0" err="1" smtClean="0"/>
              <a:t>maritimes</a:t>
            </a:r>
            <a:r>
              <a:rPr lang="en-CA" dirty="0" smtClean="0"/>
              <a:t> (bateaux) </a:t>
            </a:r>
            <a:r>
              <a:rPr lang="en-CA" dirty="0" err="1" smtClean="0"/>
              <a:t>vers</a:t>
            </a:r>
            <a:r>
              <a:rPr lang="en-CA" dirty="0" smtClean="0"/>
              <a:t> </a:t>
            </a:r>
            <a:r>
              <a:rPr lang="en-CA" dirty="0" err="1" smtClean="0"/>
              <a:t>l’Europe</a:t>
            </a:r>
            <a:r>
              <a:rPr lang="en-CA" dirty="0" smtClean="0"/>
              <a:t>. 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219200"/>
          </a:xfrm>
        </p:spPr>
        <p:txBody>
          <a:bodyPr>
            <a:normAutofit/>
          </a:bodyPr>
          <a:lstStyle/>
          <a:p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L’importance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l’emplacement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Terre-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Neuve</a:t>
            </a:r>
            <a:endParaRPr lang="en-CA" sz="3600" dirty="0"/>
          </a:p>
        </p:txBody>
      </p:sp>
      <p:sp>
        <p:nvSpPr>
          <p:cNvPr id="1026" name="AutoShape 2" descr="data:image/jpeg;base64,/9j/4AAQSkZJRgABAQAAAQABAAD/2wCEAAkGBxMTEhUUExQWFRUVFx4YFRYYGR4YIBgWGhsYGhkXGRoYICghGRslHhgbIjEhJykrLi4uGiAzODMtNygtLisBCgoKDg0OGhAQGzQlICY3NzQsLywvLCwuNSwsLCwsLCwtLCwsLCwsLCwsLCwsLCw0LTQsLCwsLCwsLDQsNDcsLP/AABEIAK4BIgMBIgACEQEDEQH/xAAcAAEAAgMBAQEAAAAAAAAAAAAABQYDBAcCAQj/xAA7EAACAQMDAgUDAAgEBgMAAAABAhEAAyEEEjEFQQYiUWFxEzKBBxQjQlKRobFywdHwM2KCouHxFWOy/8QAGQEBAAMBAQAAAAAAAAAAAAAAAAECAwQF/8QALhEAAgIBAwMBBQkBAAAAAAAAAAECEQMEEiExQVEiYXHB0fAFEzJCUpGhseEj/9oADAMBAAIRAxEAPwDiFKUoBSlKAUpSgFKUoBSlKAUpSgFKUoBSlWLpngrWXlDlBatnh7x2A+m0fc34BqaYsrtK6v0z9E1nbv1GpuMO62bRH8mYHd+FrYbwz0Oz5WF93Bgi4XU/jaqyZ9opS8kWcgpXaeneEem3Tu/VH+l/Gt1jxEysSDnj2r3c8D9IuEKlvUJMDfFwDPuVI/MRU0vIs4nSura/9FVhhcOm1ZJtiWRl3MO8EL5v+zNU3qHgjWWwGFtnDCRtVpPfAIG4/wCGeKbfAsrdK9XEKkgggjBBxBrzVSRSlKAUpSgFKUoBSlKAUpSgFKUoBSlKAUpSgFKUoBSlKAUpSgFKUoBSlKAVKdG6Fd1DqqiNxABJiSfntU/0Lw/ZsImp13mBI+npR9zAiQ92PsSMgGC3xzafD1veTeghT/w1UAAKCGkA4EQuTxtn3qZuOOO6ZXmTqJN+C/COm0oW41os6mPqvAUuT+4rGQBxJAnmPS860qI2XLVq4wBNwoLjnPENwBxVH/8AkQ6WUDEASUEg+T1j4kyTmeO1fesb0sLqDcQ3BA2yJ2nyjG4mT5j7Qa5lqN8mkTJKENzPXi3ret0zozahrtsztcD6YkRuUqkDd/r7VEnxMdTZW1tZrxJIuWmdWkcElGEgHJJiImahesdR1Gs2/VuG4LQ8oIAAJ74ABPaavHhWzotNZV1LfVC+cqDLsQJA3DyqCJ7AfmDK5dp0ccMjyN7XS9pu9O6JevBDedlYKoLFo3MFEsAcwT7Dvzyd3rPTtHbsBtWwuW5CkSxndhQCG5JP9a5/1/xTftlnF0sN/lZv+0CPYA/g9ucnXfErtoP1a7ZS47L9QNLHaoLeYgElj5cmQo3RmM6Ysf6Tq+9skuq39CLiHTWraksys43n6YUwS6NtAIYRDY9cVIabxAlmwjBbt0v5UwgAbdt2i0hASW/6se81VvBWl0N+wBdDB94+vuaQ23upGVkH/wDXoCJ+1a0ZP6vZZWUXZRbh3RJmVPKt6ZBzPpWzi02mE7NDxj0F7265e0m22B/xEILLMEEgCdvIySBj7cxzDrHQDb81pvqW4mQIIB9RJx78V33rCto9Ov0Sz27Q84Z5aMy0tlsnjmuYdc6km9Wtqu15LBWkDE7gOUJzgHaYOTBqVyS+Dm1KtXiHpVlgHsTuxvWIEmQI95xieR65qzCOao1RKZ8pSlQSKUpQClKUApSlAKUpQClKUApSlAKUpQClKUApSlAKUpQCr3+jvw/bkavUhWRSfpWmMb2Anewz5B8ZP8jVOiaD6tzIOxcvHcSAFHuSQPzXVPC+mS69y2WZriKPp2l8qnasGSN2fNBEf3gawhxuKN80Q2v0tzValrz24XcGuDsATCqTPLbTgcBSSMmrX/8AHm2LFp8eT7sw3yOQJOfkz3rW6l1t7KW7EhDqWRbjXP2YWyDDCTMBpYboAg9+2LS9Wu3NRb3Mx2K6uzxLXLb7TxgCGU/BA9q837RjOU4+Ema4JRhflkp0fpIF1rgyXmJ7DEyxHA/Favi4hLW1HUhmBIAyx7S0wQI49+TUuL8Fk3Qdoj1OcgE+WMgCPSuadT8Sm68Kg2iY3ZZvc+nwP5mubRYcuoyN4+i/ojXVHHsXVmVk2tAbPr7+nNWe/wBTS3pjvucRMiN2PtA7sQD/AD/lV9LotTfX6ii1Ztr3LBQYjO1iXbkZiMjImpXQdN0961abUahDbtljd2Ekkncqou0Esx2g+UHAMeo9Oeiaa3vi+aPO08Z479pjvdR0FtA92w929G63acwnmzvuEZY/8oGfjNVDV9Ru3LjXHc72BBI8vlONoCxCgYj0xWfqxJuuqqSGaVLjzlRJBMCASDmB2HpWHWaO5aguoZSSFYEMrEcwynPIP/ivYw44Y4pI0tvhdDDprxTIJB9vavS6+4pJDEE8kYyODjuMQe1YrtxWM7ds9lmB8SePaaxBO4BI+K1cUwmXhP0i3TYe1dto7FQFuSQQREFhw39KrnVnUOty021XWWB/cLTuXiSnMDPHftFh47D+U/0PFe9Xr2ZEtwAluSB3LGJZj34iMAAAdq5ZYUuiNFK+pt2dR+12vkdxMyYHHtOQa1uv6S3u3W2ndmO/upxyM/IzWo+VBKiTABzMKPSfSO3+deUZ1ZW/hMieJEGJNYTxmqZH0qQ6zpAjyv2N5l9gw3AH3gio+uZO1aLilKUApSlAKUpQClKUApSlAKUpQClKUApSlAKUpQClKzaO3ucD8n8VMVbohulZdfCXS0CobjbAXXeSIB3ZADdoUTPvHEzb9F4SbSWrl+9ctLb+mYZcltsbQAQPunJJM7e3aFuKbenJ1H1Fsm+bbKqqzMUG39/EKBEYmMcVB6m4QyoLrPabCMZK7TiNs+WOCnaOeK7oQcuE+DFujpHSfBhN39Y1f7Y7v2ZdoUIuFJQg7ixBhOAACfQ4/EnQ0CsdOhS4DuYGSLm9gC2RKt+0B7YHGMS/g7r1tNGLl5itywu25u7kDysCfulSDuHMkVF6zVXJbVM9trV9bltLY5YWhcbn2Td+c+w5ckXNtS9xpSorPWfqXQSqkMttuMZ2+pz+769hxVYViHFsbWhjiSRjAaRBxyCCPirJqeraZLn11tHaYRrW6GDBEnynOxm3QfQV46Z1O3fO4qlspE21GXEgj7j5hP59jU6ffpcUvTx5+ZhO5Ph8nzqK6lgEtW2b6ibylu031AhKwQ0u207YEnIyRnEHpOoJbcHYykY3EklWxkBphge8A4FXzQ6F72ofUDUpaS/Fq4CzO6pHZwwacczHbsAOd9Y0yW7rLbbfBOQSe/qe/t/U106dwyx2t/twVyQdcmxrF3y29DuY7QvlYsSWnbgEYIn4A7Vo30YMd25sj7sbo4kgnMHicTzWL6zfxQTyRj+1bFi60q31gG3TBDNBHBI2kH4zXRHHOCS4r69hRGnsLN2HqeBA5Jj+derasw7kTE5iY/0qZ6rpboS3dui2yudhKfcCqrl1jyGGHIyVbvJMfYNv6Zl2FwXBsQKIKmAzFuQcDHsfWm+zSjReyZPHr9w49s5rCwrbe2ds7YBmDOD8ewg1qMai7Joy6V4Jkr9rfdnIEgD3Jj+tTfRnsXEtWHMXXviYUYRs798kTIAIMHMccV60RuG4SJyPUV9Ubn8o5OFk89hP+dc+SNmkWW7xp0MWZtjhfKuIiARB9Dx8jNUAir7rOrpcskNca4VOCwEgEtAJHxE/+KpOvUbyRwc150U4txOhu0ma9KUq5UUpSgFKUoBSlKAUpSgFKUoBSlKAUpSgFKUoBW/0u3h2mNoH9+K0KtHg/o7agbVZVm55mY/aqo7s0dxCkf8AUPWtsFKdvsUycqjZv6+/qLC2ydyW7m4gDO5ljczH2U4/xn4u36Nen6a9ZuW3VWLMC24gk8BPpxBjJB4E8gzFVXr4tWWa3ZFt7JCbGBBLMEUszGTtyTKwD24FeOk+IV0l0NZRiAeS0H0JXkAxIzu7cZB75Rc4VBGKajLksOq0VtdVdstcCWbe4hWbcS4nKIMKWBB+R3MqMlzpQ1R0liy307Pn23GPnNpJW5cbaoEHcVUTGRkliREXtQ2t1JLyikTgzChZjcZLMZBM8yTwKn/AXU1t3Ltq5dGx7gRFmcyAoQcbeBjsB2BNZSi4xvuWVNlf8a6IrrbqIku0EKARnYpcQZmJPHvxEDYtaixbt2jd0txdNu+ncZWBLMBu2usAnzLO0sB5DGVx0frXQNMyEs4DNcW4HZsrcWYCsTKSFM/4c8VUNP0y7c1N6E/WLLL9DF0lIXaYZ9wZm2xkQZntg1hljKKT7EuDTNfp/VNDZurct3WNotAsXUANsnJaUO3aOwJBEkwYmtfr/R7V10v29RL3H2AMS0lREboyeBznk5NbfQLXUfKm22FQC41lbVosiBm8pJUna3mPJPxOeg9F6ToP1gXbQKPzsUH6clZLWiPKFIJ45mYiKyyf85XB/H5fGyVG0cds9DVVLXBvYmQqGAog/uxkyDgHgVt6/oiXRChEYSzwAOYKqNuO3AAAnkwauHVekWv1lrwYbURtgnYHbBX4mT/L0rTN/aquELLJLuABuZjvIHeM+v8AnXnZtTm3bt3PbwVWNJtMpV3w7cUL9a4UVT3yFUlcgCYmPTsMGoXU2CjcyJwZ7DiDzxHxVl6vfOZH/EyxBIyAJgTwCZE1o3dPtlXhl5Hf14I/Nb4dblX43ZlP0vjoRGs1Rj6au5tgiAw25AgHaCQOTAkxJrAtkNwwB9GwI+eKkdRplYeQQfQSQY5ieMA/yqJvAgx/SvQxZo5FwTGVmMrmIzxjOfxzXq4ptkgghxjmChx2iZ/NeJr61ycnJ9/YAAfgCpkao3tNaNy4z7CVJh9v7pPmwfU7DmP7io/q2la2xRuV/wA+1TnT/ERtWWslV2Mp+0QdwgDcf3wVBHpkn5i+v676txm5MmTMgkE+Ye0R/KuKa5s0IilKVQsKUpQClKUApSlAKUpQClKUApSlAKUpQClKUAq0+F9b9LT32BEnEFd26SBAzCnM7uRGKq1T3Rdrae8hPm3oyfIW5M+0D+1bYa3clJ9Dee1aVmV3LEjcGBldxG47oyZnBE/1qP2GGjIB+74xz6Zpass5x8knFbGktPK/TgtIYKD5pBxA9Z7DP9a9eHp7nK+TPpA1y2VHKA8n90giB7wCAPf5j30/VGyGKsy3RJUARtYbfMxPtugeo+I1hdbcWEq3JHEkc+kRJNZ9LrHZQocKykFdxgEqcBWP2njBxAOR3hxJRvajrDXbbC4zMzKCAWiMMuBwQAe+YPbNaOl1dz6RAuMAtxWQAx+0II3TzhV57fmtqwDcdnt2yCgVmIKgKVBBebh8qyBzIkH1FWfw70m1dRjcU+YTdIEFWyeV/wATH2ED3Oc5xguhZJsgOgeIxo7dwW0m46hZ9MAzBBGDI78k/N58E9aualNl1t1y1+zVZxbHm2mO4yBmZ254FQp8AvqEF3TqAufuxu2mDjkHB+ealPAeqTSXP1Zxtv7mJWPuXaAIjLN+8DtGJ/PFq5xcLj1tX7vka401LnoTtzo7KXu3GJ3mEJUDaJECCSAxE47HnNQ3X9OiKgDGWl2B2rBJ+3aojERzVl1PWIN1RbVw8eVztxkR8QNwYn15qodXvW95ZbhYNACsDIxmYABAjnHPHNeZNxapDJ6URV5Uy23cSfSAIwI7niom7YaTiO/oB7/0qYum4QWTsJIXvgncF57GfTvWg7bhkwR6/wB/es0qOSbbZpaJTbacFlIIgz8ZHFZOu9PF5muIoUs0lZxmePTg47Vs9P0xZoB+cT/i/P8ArW91Xp0FvpyPMVPYTkn5+KvDLsn6eptDHJx3FA1WjKfcCPnvWpt5/wB/P9qvuu0KlSriVVPjMHJ9OB+Kp17Sw3bYSBIOBMQSe3bn1Fd+HUfeJ31N3BxqzSsAb1BiNwmeAJzPtFfepoi3bi2ySgYhSckr2n3rzdtMsyCI5xHtWA8UmSjHSlKxLClKUApSlAKUpQClKUApSlAKUpQClKUApSlAKlOg6rYbgIkOhHxBBke8TUXWXSXtjq3of6VfG6kmVkrRdf2V/YXaISCAZiIGB/MzHp7151WnRQSnqQkB5Xkgk+sfHEYE1HdV0bae5AzbuKGtN/EjQyn5HH4Irza1RUGAIBJIiRlWAkehJj0r0op1afBg2e7kMRAO6ZIJLSI8pOOf9fk1kt20WN4JEwcFRBJEzEA45k/zBj1aAjzYJ5IEHOcDtg/yNbGpt7BljxzgrmQAeR27+3zWm7sRR7UWwRcsyGt5QqTPxhcXBJOWII7EYGXQdUNsgrdZWhd2RtPHb2xHaoMAk+XysBBGZb5AEenzH4reGge7P7Jg0blAVtpAHmIPp+fWTUOK7hPwWCx1W+jBkvOu2ABPAHcAdpzjHNWDWXn1ty3cS2DdtgTcQheFyHAnBM47A+1c90dwjytMjAkkbecCec8j8Vb/AAx4nuWyItggGJQ7THeMZHyP5c1zZYV0RpFk/q9Jn6ilVYLtMkEAjdgsDhT5l/BHcVDXNGyEC4oVmkAnhgeNvYjBP+VW7WizBvWxcKlSbq2gC4YclVbDcSRmcHtiK6h053TY8qGti4mVE/wklcBwSBiQf6V4mbFtd+TZ41P3kZp9GbbKtwgKeDPf19F55rXOlZXU7BG47TI+2STj4k+lYtDbK3GtXJItgbC+Z9JI5Gd3wRNbq3JeeI9Bx6R8fmuV5JxuLLw06kk6r+X9eDW0Fpy+429rMxYA4MiYEdskxx/St3Vtu2Wmcfs94UAkgncQSCTAODwM4rXuMSxgyYEGZnuB8c59vcV76D0xtRfI3BQPNcMSNoI8oBwZJA+ScVpibk35ZpKGyKRT/Fl27aZVYFDcXeozARuADGTjPOarz60RAUAZ3COZ9z+Piu9eL9JZ1n7D6mnCWhhXVtwCiDtKAG1GRMntjmeReLPB/wCrw9q4LiNmAQ0DJ+5eRg8gcGvWxKEI0jmlbdshtDqkCOHJPlIWcnIERntEfy9MxDcV9Nebhz8UkSeKUpWZIpSlAKUpQClKUApSlAKUpQClKUApSlAKUpQClKUB0v8AR31+w1oabW7WtA7V3j7Qxx5uVEzmcEjtNWPrX6MQNz6RiyRtCtnkeo5gwQfVfiuMaPUG2wbt3HqPSuq+DPGjaNlW4zPo3Eq3P0iY7DO0GQV/IiM7wlKri+TNpdGVPXaN7beZTIgHtD5Bj0OIHqBNebN4rmSAZI4MT84I4x845rs/ibwxa6hYNy1t+owVluKZ3KODI5wTFcQ1unawz2XJBVtrKZA9QR/v3rrxZVkVPqUlGjzvH7ynP8PPvHpUx0Lqd620aW+ylh9PZc8vlJ+0nK7ZJPOJJ9ZirF3eNu0ElYz6TIiIAMnnjHzWddMykFGE42gmDiDK7hDfitJO+GVXkkfEfQhonUtcDtcklARuCn7XI42k8T3x2qQ8N6zRBQLhNtzkMFkQY5kYwBkf8vxVc6pqrrlfq7fJ5VEBTEkiO8TOZx7Vg01pQdxkjgyPTtKgj0x7j5rNq4+pk9+DpnR+uW1YbHExhl8sgcYMjd+fbuTUrrdfvtLdshkAtxBG3bP3iP4TDGOI+ZrjmpuAAkEZkDbgjjmAP9x7106/fuW9PYsWz+yNq25iSSPOAS2MEoZ9+cTXk/aEVGMV9cf60dWntsrq6gS9zMTCKeygR859Dx/Wj9VIhVHMk5OBj/T/AHNetQVggMIMgH7eO/ooJJjvFXroPTunay2qsiK4G07bgltgyVHJmCZHYVyY8aycspNzUqTKWOu2VBJGACQZicc+oPp7xNRjePjZW4NKhVrgA+o8eUCZ2qJ9e5/yiU/SJ4cFnebH/CwWJPJzmWOeWPAwBzmudrpnIMqwA7RGO2T3/wDddmn0uPH6u5MsuSSqTGv11y6xN66zljLEknPuJqX0/iXZZVO6jbjiCQxwcZz/AHqBFvBntWFhXTJplUfbrAkt6mY+e1a9e7jdq8VnJkoUpSqkilKUApSlAKUpQClKUApSlAKUpQClKUApSlAKUpQCprw71ZbZ+lek2WMmMlG43gdx6juKhaVKdMhqzq/SvEl7pbEW4vaa4N6pM7Z5KPEQcniDB4yTZusdL0vWrS3tI4t6pMkEQzgKfL/0ttzmM+oNcg8P+IBaX6N9Tc07GYH3If4kP9dvB9jmrhpbbWDbfTXhcsXX3LqAQjWrnYkjhoMMrqAYHEzW1/mXUrXZkHq+i6jTubf03NwDcygTKAlTAiSQQTjt6wYsvVOmW/2dq06lWspde4f3rjqSJb+ECAI/Ptfdfpbmt0iXlZf1yyTJtiJKnI5wdpAI7zwMRoaLqfT7bv8AWsNY+ri8pO6xvBMkoSVt+Yk8RJOZmrPM2RtSKf1Homo04AuW7gBUAR5ljABD98nE+oqD1AgHuDghgIIUAnI2x93z74rsN/QKty1Z015ovLvAUAoF5LALCQZ7q3IitPqHRLeEu7HdiQJUWSQJEhoKk/CiqrKTtOSdO6T9fU2bRXaN8OO3rHqJiI9SfWr11215yiYtWU+mstJMMfMO0Ft3vVhTwiLJW7sgqJUyBE/u4JBGFyDmeOapPjPrGo09s6d0yV2zAwA0SO5BI+6B29a4tWnlkoo2w1C5MiNYiqGksVWC20Fgo5k7QYHzW7ougdU0pGpW0HssJH02Rw9tv3lEyREERmGEcmtHwpddLZvJfNp5IfcWi5gxLBWWAG+xwJ9cVduoeK2t2Wt7LKKFI2qARLbixAt3FyeYaDM/nWGJQ9pjSbs3utFb6/UiLaWp83O6AW3ByFUiFALEkZMcVzHXlr0Ltj6QPAIMnJLnccnGfgVO3fEou23VizI5Bb9mzLKiJlptiTH2hRJ7Cq11XrcWzbtXCxbBBXt383HPcATj4rRFiu37hkj0JrBcaPn+1GeOOfX0+KxUbohClKVQsKUpQClKUApSlAKUpQClKUApSlAKUpQClKUApSlAKUpQClKUAre6T1e9pm3WXKz9w5Vh6MpwRWjSpToHV/DP6R7RFtLh/VmQ4ZQzIZ7eUyo5wQR711HR623fQvi8rqZe2Ffd8x+97ZiO1fletrp3U71ht1m69pvVGK8esc1NpkH6O1vUxoxNvSXyM7Xdhbt2x7BmLBZPoeB2ioTR6032e7duWLjmB9O1u1Bj+GYC2+eTu78VzbT/AKS9Zt26hNPql/8AutAkfDLGffNWHQ/pftqIOgC8Zt3SAI9FZSKmvALfpBfgrtYad43WwzMRnDW1IjtxEGe9SdzoVtmhzfuuoBt3PpFWSOFF0EBo7qZBzIM1Ubn6a7BAnSPI/wCcf6VHar9NNw/ZpwPQu+7H4A/vUbeb+Istut8Lu8SjlIA33biKQOYK6dUMc4DwZOImq/1rp1jSCSbf1gPK4G9lmPtD7gDgeY8TwapnWP0la6/ILhAeygD+vP8AWqrqdbccyzE/mp48kc+C1dW8UttNtXIUknaJIyI7kj/2aqN28T7f77msdKjd4JryKUpVSRSlKAUpSgFKUoBSlKAUpSgFKUoBSlKAUpSgFK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155575" y="-2384425"/>
            <a:ext cx="8286750" cy="497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 descr="wmap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5063063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0283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St. John’s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devenue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un port important pour le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départ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bateaux de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marchandises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et les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navires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guerre qui les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ont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accompagnées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pour la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traversée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3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l’Atlantique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CA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19200"/>
          </a:xfrm>
        </p:spPr>
        <p:txBody>
          <a:bodyPr>
            <a:normAutofit/>
          </a:bodyPr>
          <a:lstStyle/>
          <a:p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L’importance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l’emplacement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Terre-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Neuve</a:t>
            </a:r>
            <a:endParaRPr lang="en-CA" sz="3600" dirty="0"/>
          </a:p>
        </p:txBody>
      </p:sp>
      <p:pic>
        <p:nvPicPr>
          <p:cNvPr id="4" name="Picture 3" descr="st johns harb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146787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9336"/>
          </a:xfrm>
        </p:spPr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gouvernements</a:t>
            </a:r>
            <a:r>
              <a:rPr lang="en-CA" dirty="0" smtClean="0"/>
              <a:t> </a:t>
            </a:r>
            <a:r>
              <a:rPr lang="en-CA" dirty="0" err="1" smtClean="0"/>
              <a:t>canadien</a:t>
            </a:r>
            <a:r>
              <a:rPr lang="en-CA" dirty="0" smtClean="0"/>
              <a:t> et </a:t>
            </a:r>
            <a:r>
              <a:rPr lang="en-CA" dirty="0" err="1" smtClean="0"/>
              <a:t>américain</a:t>
            </a:r>
            <a:r>
              <a:rPr lang="en-CA" dirty="0" smtClean="0"/>
              <a:t> </a:t>
            </a:r>
            <a:r>
              <a:rPr lang="en-CA" dirty="0" err="1" smtClean="0"/>
              <a:t>ont</a:t>
            </a:r>
            <a:r>
              <a:rPr lang="en-CA" dirty="0" smtClean="0"/>
              <a:t> </a:t>
            </a:r>
            <a:r>
              <a:rPr lang="en-CA" dirty="0" err="1" smtClean="0"/>
              <a:t>dépensé</a:t>
            </a:r>
            <a:r>
              <a:rPr lang="en-CA" dirty="0" smtClean="0"/>
              <a:t> des </a:t>
            </a:r>
            <a:r>
              <a:rPr lang="en-CA" dirty="0" err="1" smtClean="0"/>
              <a:t>centaines</a:t>
            </a:r>
            <a:r>
              <a:rPr lang="en-CA" dirty="0" smtClean="0"/>
              <a:t> de millions de dollars pour </a:t>
            </a:r>
            <a:r>
              <a:rPr lang="en-CA" dirty="0" err="1" smtClean="0"/>
              <a:t>construire</a:t>
            </a:r>
            <a:r>
              <a:rPr lang="en-CA" dirty="0" smtClean="0"/>
              <a:t> les installations pour la </a:t>
            </a:r>
            <a:r>
              <a:rPr lang="en-CA" dirty="0" err="1" smtClean="0"/>
              <a:t>défense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</a:t>
            </a:r>
            <a:r>
              <a:rPr lang="en-CA" dirty="0" err="1" smtClean="0"/>
              <a:t>l’ile</a:t>
            </a:r>
            <a:r>
              <a:rPr lang="en-CA" dirty="0" smtClean="0"/>
              <a:t> et au Labrador.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sa</a:t>
            </a:r>
            <a:r>
              <a:rPr lang="en-CA" dirty="0" smtClean="0"/>
              <a:t> </a:t>
            </a:r>
            <a:r>
              <a:rPr lang="en-CA" dirty="0" err="1" smtClean="0"/>
              <a:t>stratégie</a:t>
            </a:r>
            <a:r>
              <a:rPr lang="en-CA" dirty="0" smtClean="0"/>
              <a:t> </a:t>
            </a:r>
            <a:r>
              <a:rPr lang="en-CA" dirty="0" err="1" smtClean="0"/>
              <a:t>militaire</a:t>
            </a:r>
            <a:r>
              <a:rPr lang="en-CA" dirty="0" smtClean="0"/>
              <a:t>, le </a:t>
            </a:r>
            <a:r>
              <a:rPr lang="en-CA" dirty="0" err="1" smtClean="0"/>
              <a:t>gouvernement</a:t>
            </a:r>
            <a:r>
              <a:rPr lang="en-CA" dirty="0" smtClean="0"/>
              <a:t> </a:t>
            </a:r>
            <a:r>
              <a:rPr lang="en-CA" dirty="0" err="1" smtClean="0"/>
              <a:t>canadien</a:t>
            </a:r>
            <a:r>
              <a:rPr lang="en-CA" dirty="0" smtClean="0"/>
              <a:t> a </a:t>
            </a:r>
            <a:r>
              <a:rPr lang="en-CA" dirty="0" err="1" smtClean="0"/>
              <a:t>pris</a:t>
            </a:r>
            <a:r>
              <a:rPr lang="en-CA" dirty="0" smtClean="0"/>
              <a:t> la </a:t>
            </a:r>
            <a:r>
              <a:rPr lang="en-CA" dirty="0" err="1" smtClean="0"/>
              <a:t>relève</a:t>
            </a:r>
            <a:r>
              <a:rPr lang="en-CA" dirty="0" smtClean="0"/>
              <a:t> de </a:t>
            </a:r>
            <a:r>
              <a:rPr lang="en-CA" dirty="0" err="1" smtClean="0"/>
              <a:t>l’aérodome</a:t>
            </a:r>
            <a:r>
              <a:rPr lang="en-CA" dirty="0" smtClean="0"/>
              <a:t> </a:t>
            </a:r>
            <a:r>
              <a:rPr lang="en-CA" dirty="0" err="1" smtClean="0"/>
              <a:t>existant</a:t>
            </a:r>
            <a:r>
              <a:rPr lang="en-CA" dirty="0" smtClean="0"/>
              <a:t> à Gander.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219200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4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sz="44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g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933056"/>
            <a:ext cx="655272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 1941, le Canada a </a:t>
            </a:r>
            <a:r>
              <a:rPr lang="en-CA" dirty="0" err="1" smtClean="0"/>
              <a:t>construit</a:t>
            </a:r>
            <a:r>
              <a:rPr lang="en-CA" dirty="0" smtClean="0"/>
              <a:t> </a:t>
            </a:r>
            <a:r>
              <a:rPr lang="en-CA" dirty="0" err="1" smtClean="0"/>
              <a:t>l’aéroport</a:t>
            </a:r>
            <a:r>
              <a:rPr lang="en-CA" dirty="0" smtClean="0"/>
              <a:t> Torbay (</a:t>
            </a:r>
            <a:r>
              <a:rPr lang="en-CA" dirty="0" err="1" smtClean="0"/>
              <a:t>maintenant</a:t>
            </a:r>
            <a:r>
              <a:rPr lang="en-CA" dirty="0" smtClean="0"/>
              <a:t> </a:t>
            </a:r>
            <a:r>
              <a:rPr lang="en-CA" dirty="0" err="1" smtClean="0"/>
              <a:t>l’aéroport</a:t>
            </a:r>
            <a:r>
              <a:rPr lang="en-CA" dirty="0" smtClean="0"/>
              <a:t> international de St. John’s) qui a </a:t>
            </a:r>
            <a:r>
              <a:rPr lang="en-CA" dirty="0" err="1" smtClean="0"/>
              <a:t>été</a:t>
            </a:r>
            <a:r>
              <a:rPr lang="en-CA" dirty="0" smtClean="0"/>
              <a:t> </a:t>
            </a:r>
            <a:r>
              <a:rPr lang="en-CA" dirty="0" err="1" smtClean="0"/>
              <a:t>officiellement</a:t>
            </a:r>
            <a:r>
              <a:rPr lang="en-CA" dirty="0" smtClean="0"/>
              <a:t> </a:t>
            </a:r>
            <a:r>
              <a:rPr lang="en-CA" dirty="0" err="1" smtClean="0"/>
              <a:t>ouvert</a:t>
            </a:r>
            <a:r>
              <a:rPr lang="en-CA" dirty="0" smtClean="0"/>
              <a:t> par </a:t>
            </a:r>
            <a:r>
              <a:rPr lang="en-CA" dirty="0" err="1" smtClean="0"/>
              <a:t>l’Aviation</a:t>
            </a:r>
            <a:r>
              <a:rPr lang="en-CA" dirty="0" smtClean="0"/>
              <a:t> </a:t>
            </a:r>
            <a:r>
              <a:rPr lang="en-CA" dirty="0" err="1" smtClean="0"/>
              <a:t>royale</a:t>
            </a:r>
            <a:r>
              <a:rPr lang="en-CA" dirty="0" smtClean="0"/>
              <a:t> du Canada en </a:t>
            </a:r>
            <a:r>
              <a:rPr lang="en-CA" dirty="0" err="1" smtClean="0"/>
              <a:t>décembre</a:t>
            </a:r>
            <a:r>
              <a:rPr lang="en-CA" dirty="0" smtClean="0"/>
              <a:t>, 1941.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19200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4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sz="44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torbay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6762328" cy="32684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gouvernment</a:t>
            </a:r>
            <a:r>
              <a:rPr lang="en-CA" dirty="0" smtClean="0"/>
              <a:t> </a:t>
            </a:r>
            <a:r>
              <a:rPr lang="en-CA" dirty="0" err="1" smtClean="0"/>
              <a:t>canadien</a:t>
            </a:r>
            <a:r>
              <a:rPr lang="en-CA" dirty="0" smtClean="0"/>
              <a:t> a </a:t>
            </a:r>
            <a:r>
              <a:rPr lang="en-CA" dirty="0" err="1" smtClean="0"/>
              <a:t>aussi</a:t>
            </a:r>
            <a:r>
              <a:rPr lang="en-CA" dirty="0" smtClean="0"/>
              <a:t> </a:t>
            </a:r>
            <a:r>
              <a:rPr lang="en-CA" dirty="0" err="1" smtClean="0"/>
              <a:t>commencé</a:t>
            </a:r>
            <a:r>
              <a:rPr lang="en-CA" dirty="0" smtClean="0"/>
              <a:t> la construction </a:t>
            </a:r>
            <a:r>
              <a:rPr lang="en-CA" dirty="0" err="1" smtClean="0"/>
              <a:t>d’une</a:t>
            </a:r>
            <a:r>
              <a:rPr lang="en-CA" dirty="0" smtClean="0"/>
              <a:t> </a:t>
            </a:r>
            <a:r>
              <a:rPr lang="en-CA" dirty="0" err="1" smtClean="0"/>
              <a:t>grande</a:t>
            </a:r>
            <a:r>
              <a:rPr lang="en-CA" dirty="0" smtClean="0"/>
              <a:t> base </a:t>
            </a:r>
            <a:r>
              <a:rPr lang="en-CA" dirty="0" err="1" smtClean="0"/>
              <a:t>aérienne</a:t>
            </a:r>
            <a:r>
              <a:rPr lang="en-CA" dirty="0" smtClean="0"/>
              <a:t> au site important de Goose Bay au Labrador, en 1941.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4" name="Picture 3" descr="goose b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5970240" cy="36816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970784" cy="45720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Bien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États-Unis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ne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soient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pas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entrés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officiellement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en guerre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avant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1941,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ils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signé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l’accord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Destroyers for Bases Deal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avec la Grande-Bretagne en 1940.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4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4" name="Picture 6" descr="make a d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1772816"/>
            <a:ext cx="326914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/>
          </a:bodyPr>
          <a:lstStyle/>
          <a:p>
            <a:r>
              <a:rPr lang="fr-CA" sz="2800" dirty="0" smtClean="0">
                <a:latin typeface="Calibri" pitchFamily="34" charset="0"/>
                <a:cs typeface="Calibri" pitchFamily="34" charset="0"/>
              </a:rPr>
              <a:t>À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travers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cet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arrangement, les </a:t>
            </a:r>
            <a:r>
              <a:rPr lang="fr-CA" sz="2800" dirty="0" smtClean="0">
                <a:latin typeface="Calibri" pitchFamily="34" charset="0"/>
                <a:cs typeface="Calibri" pitchFamily="34" charset="0"/>
              </a:rPr>
              <a:t>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tats-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censenti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CA" sz="2800" dirty="0" smtClean="0">
                <a:latin typeface="Calibri" pitchFamily="34" charset="0"/>
                <a:cs typeface="Calibri" pitchFamily="34" charset="0"/>
              </a:rPr>
              <a:t>à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donner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50 </a:t>
            </a:r>
            <a:r>
              <a:rPr lang="en-US" sz="28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frégates</a:t>
            </a:r>
            <a:r>
              <a:rPr lang="en-US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CA" sz="2800" dirty="0" smtClean="0">
                <a:latin typeface="Calibri" pitchFamily="34" charset="0"/>
                <a:cs typeface="Calibri" pitchFamily="34" charset="0"/>
              </a:rPr>
              <a:t>à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la Grande-Bretagne pour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escorter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les bateaux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transportant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des cargos pendant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qu’ils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traversaient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l’oc</a:t>
            </a:r>
            <a:r>
              <a:rPr lang="fr-CA" sz="2800" dirty="0" smtClean="0">
                <a:latin typeface="Calibri" pitchFamily="34" charset="0"/>
                <a:cs typeface="Calibri" pitchFamily="34" charset="0"/>
              </a:rPr>
              <a:t>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Atlantique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4" name="Picture 6" descr="freg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2132856"/>
            <a:ext cx="431021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échange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des bateaux,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États-Unis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obtenu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hlinkClick r:id="rId2" action="ppaction://hlinkfile"/>
              </a:rPr>
              <a:t>baux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99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pour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établir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des bases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sur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territoires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contrôlés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par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Britanniques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5" name="Picture 6" descr="British Emp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3068960"/>
            <a:ext cx="5472608" cy="3283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2816"/>
            <a:ext cx="3682752" cy="4572000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Immédiatement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après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être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entrés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en guerre,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américains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construit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grande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base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navale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Argentia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baie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Placentia.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4" name="Picture 6" descr="argentia US 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3" y="2204864"/>
            <a:ext cx="443741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24000"/>
            <a:ext cx="4392488" cy="4572000"/>
          </a:xfrm>
        </p:spPr>
        <p:txBody>
          <a:bodyPr>
            <a:normAutofit fontScale="92500"/>
          </a:bodyPr>
          <a:lstStyle/>
          <a:p>
            <a:r>
              <a:rPr lang="en-CA" sz="2800" dirty="0" smtClean="0"/>
              <a:t>En 1939, les habitants de Terre-</a:t>
            </a:r>
            <a:r>
              <a:rPr lang="en-CA" sz="2800" dirty="0" err="1" smtClean="0"/>
              <a:t>Neuve</a:t>
            </a:r>
            <a:r>
              <a:rPr lang="en-CA" sz="2800" dirty="0" smtClean="0"/>
              <a:t> et du Labrador </a:t>
            </a:r>
            <a:r>
              <a:rPr lang="en-CA" sz="2800" dirty="0" err="1" smtClean="0"/>
              <a:t>sortaient</a:t>
            </a:r>
            <a:r>
              <a:rPr lang="en-CA" sz="2800" dirty="0" smtClean="0"/>
              <a:t> </a:t>
            </a:r>
            <a:r>
              <a:rPr lang="en-CA" sz="2800" dirty="0" err="1" smtClean="0"/>
              <a:t>d’une</a:t>
            </a:r>
            <a:r>
              <a:rPr lang="en-CA" sz="2800" dirty="0" smtClean="0"/>
              <a:t> </a:t>
            </a:r>
            <a:r>
              <a:rPr lang="en-CA" sz="2800" dirty="0" err="1" smtClean="0"/>
              <a:t>décennie</a:t>
            </a:r>
            <a:r>
              <a:rPr lang="en-CA" sz="2800" dirty="0" smtClean="0"/>
              <a:t> de </a:t>
            </a:r>
            <a:r>
              <a:rPr lang="en-CA" sz="2800" dirty="0" err="1" smtClean="0"/>
              <a:t>grandes</a:t>
            </a:r>
            <a:r>
              <a:rPr lang="en-CA" sz="2800" dirty="0" smtClean="0"/>
              <a:t> </a:t>
            </a:r>
            <a:r>
              <a:rPr lang="en-CA" sz="2800" dirty="0" err="1" smtClean="0"/>
              <a:t>difficultés</a:t>
            </a:r>
            <a:r>
              <a:rPr lang="en-CA" sz="2800" dirty="0" smtClean="0"/>
              <a:t> </a:t>
            </a:r>
            <a:r>
              <a:rPr lang="en-CA" sz="2800" dirty="0" err="1" smtClean="0"/>
              <a:t>économique</a:t>
            </a:r>
            <a:r>
              <a:rPr lang="en-CA" sz="2800" dirty="0" smtClean="0"/>
              <a:t>: &lt;&lt;La Grande </a:t>
            </a:r>
            <a:r>
              <a:rPr lang="en-CA" sz="2800" dirty="0" err="1" smtClean="0"/>
              <a:t>dépression</a:t>
            </a:r>
            <a:r>
              <a:rPr lang="en-CA" sz="2800" dirty="0" smtClean="0"/>
              <a:t>&gt;&gt;</a:t>
            </a:r>
          </a:p>
          <a:p>
            <a:endParaRPr lang="en-CA" sz="2800" dirty="0" smtClean="0"/>
          </a:p>
          <a:p>
            <a:r>
              <a:rPr lang="en-CA" sz="2800" dirty="0" smtClean="0"/>
              <a:t>La Grande Depression </a:t>
            </a:r>
            <a:r>
              <a:rPr lang="en-CA" sz="2800" dirty="0" err="1" smtClean="0"/>
              <a:t>était</a:t>
            </a:r>
            <a:r>
              <a:rPr lang="en-CA" sz="2800" dirty="0" smtClean="0"/>
              <a:t> un </a:t>
            </a:r>
            <a:r>
              <a:rPr lang="en-CA" sz="2800" dirty="0" err="1" smtClean="0"/>
              <a:t>évènement</a:t>
            </a:r>
            <a:r>
              <a:rPr lang="en-CA" sz="2800" dirty="0" smtClean="0"/>
              <a:t> tragic pour le </a:t>
            </a:r>
            <a:r>
              <a:rPr lang="en-CA" sz="2800" dirty="0" err="1" smtClean="0"/>
              <a:t>monde</a:t>
            </a:r>
            <a:r>
              <a:rPr lang="en-CA" sz="2800" dirty="0" smtClean="0"/>
              <a:t> </a:t>
            </a:r>
            <a:r>
              <a:rPr lang="en-CA" sz="2800" dirty="0" err="1" smtClean="0"/>
              <a:t>entier</a:t>
            </a:r>
            <a:r>
              <a:rPr lang="en-CA" sz="2800" dirty="0" smtClean="0"/>
              <a:t>.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08112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L’importance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l’emplacement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Terre-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Neuve</a:t>
            </a:r>
            <a:endParaRPr lang="en-CA" sz="36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 descr="economic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628800"/>
            <a:ext cx="381000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Un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plus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tard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base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militaire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appelée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Fort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Pepperrell,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maintenant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Pleasantville, 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construite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près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du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Quidi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Vidi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à St. John’s</a:t>
            </a:r>
            <a:r>
              <a:rPr lang="en-US" sz="2400" dirty="0" smtClean="0">
                <a:cs typeface="Arial" charset="0"/>
              </a:rPr>
              <a:t>.</a:t>
            </a:r>
            <a:endParaRPr lang="fr-CA" sz="2400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4" name="Picture 6" descr="Fort Pepperr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3140968"/>
            <a:ext cx="4724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16832"/>
            <a:ext cx="4330824" cy="45720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Américains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aussi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construit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la base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aérienne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Harmon à Stephenville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vers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1941.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4" name="Picture 6" descr="Harmon air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98884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Principalement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grâce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à son port, St. John’s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aussi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devenue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base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importante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pour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navires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canadiens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américains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britanniques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bases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 temps de guerre</a:t>
            </a:r>
            <a:endParaRPr lang="en-CA" dirty="0"/>
          </a:p>
        </p:txBody>
      </p:sp>
      <p:pic>
        <p:nvPicPr>
          <p:cNvPr id="4" name="Picture 6" descr="war port st john'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140968"/>
            <a:ext cx="6324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24936" cy="52920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chemeClr val="bg2"/>
                </a:solidFill>
              </a:rPr>
              <a:t>Les </a:t>
            </a:r>
            <a:r>
              <a:rPr lang="en-CA" dirty="0" err="1" smtClean="0">
                <a:solidFill>
                  <a:schemeClr val="bg2"/>
                </a:solidFill>
              </a:rPr>
              <a:t>terre-neuviens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err="1" smtClean="0">
                <a:solidFill>
                  <a:schemeClr val="bg2"/>
                </a:solidFill>
              </a:rPr>
              <a:t>dans</a:t>
            </a:r>
            <a:r>
              <a:rPr lang="en-CA" dirty="0" smtClean="0">
                <a:solidFill>
                  <a:schemeClr val="bg2"/>
                </a:solidFill>
              </a:rPr>
              <a:t> la </a:t>
            </a:r>
            <a:r>
              <a:rPr lang="en-CA" dirty="0" err="1" smtClean="0">
                <a:solidFill>
                  <a:schemeClr val="bg2"/>
                </a:solidFill>
              </a:rPr>
              <a:t>Seconde</a:t>
            </a:r>
            <a:r>
              <a:rPr lang="en-CA" dirty="0" smtClean="0">
                <a:solidFill>
                  <a:schemeClr val="bg2"/>
                </a:solidFill>
              </a:rPr>
              <a:t> Guerre </a:t>
            </a:r>
            <a:r>
              <a:rPr lang="en-CA" dirty="0" err="1" smtClean="0">
                <a:solidFill>
                  <a:schemeClr val="bg2"/>
                </a:solidFill>
              </a:rPr>
              <a:t>Mondiale</a:t>
            </a:r>
            <a:endParaRPr lang="en-CA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Il y </a:t>
            </a:r>
            <a:r>
              <a:rPr lang="en-US" sz="2800" dirty="0" err="1" smtClean="0"/>
              <a:t>avait</a:t>
            </a:r>
            <a:r>
              <a:rPr lang="en-US" sz="2800" dirty="0" smtClean="0"/>
              <a:t> </a:t>
            </a:r>
            <a:r>
              <a:rPr lang="en-US" sz="2800" dirty="0" err="1" smtClean="0"/>
              <a:t>deux</a:t>
            </a:r>
            <a:r>
              <a:rPr lang="en-US" sz="2800" dirty="0" smtClean="0"/>
              <a:t> </a:t>
            </a:r>
            <a:r>
              <a:rPr lang="en-US" sz="2800" dirty="0" err="1" smtClean="0"/>
              <a:t>r</a:t>
            </a:r>
            <a:r>
              <a:rPr lang="en-US" sz="2800" dirty="0" err="1" smtClean="0">
                <a:cs typeface="Arial" charset="0"/>
              </a:rPr>
              <a:t>égiments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d’artillerie</a:t>
            </a:r>
            <a:r>
              <a:rPr lang="en-US" sz="2800" dirty="0" smtClean="0">
                <a:cs typeface="Arial" charset="0"/>
              </a:rPr>
              <a:t>, le 166</a:t>
            </a:r>
            <a:r>
              <a:rPr lang="en-US" sz="2800" baseline="30000" dirty="0" smtClean="0">
                <a:cs typeface="Times New Roman" pitchFamily="18" charset="0"/>
              </a:rPr>
              <a:t>e</a:t>
            </a:r>
            <a:r>
              <a:rPr lang="fr-CA" sz="2800" dirty="0" smtClean="0">
                <a:cs typeface="Arial" charset="0"/>
              </a:rPr>
              <a:t> </a:t>
            </a:r>
            <a:r>
              <a:rPr lang="en-US" sz="2800" i="1" dirty="0" smtClean="0">
                <a:cs typeface="Arial" charset="0"/>
              </a:rPr>
              <a:t>Newfoundland Field Regiment</a:t>
            </a:r>
            <a:r>
              <a:rPr lang="en-US" sz="2800" dirty="0" smtClean="0">
                <a:cs typeface="Arial" charset="0"/>
              </a:rPr>
              <a:t>, le 59</a:t>
            </a:r>
            <a:r>
              <a:rPr lang="en-US" sz="2800" baseline="30000" dirty="0" smtClean="0">
                <a:cs typeface="Times New Roman" pitchFamily="18" charset="0"/>
              </a:rPr>
              <a:t>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Newfoundland Heavy Regiment</a:t>
            </a:r>
            <a:r>
              <a:rPr lang="en-US" sz="2800" dirty="0" smtClean="0">
                <a:cs typeface="Times New Roman" pitchFamily="18" charset="0"/>
              </a:rPr>
              <a:t>, et un </a:t>
            </a:r>
            <a:r>
              <a:rPr lang="en-US" sz="2800" dirty="0" err="1" smtClean="0">
                <a:cs typeface="Times New Roman" pitchFamily="18" charset="0"/>
              </a:rPr>
              <a:t>escadron</a:t>
            </a:r>
            <a:r>
              <a:rPr lang="en-US" sz="2800" dirty="0" smtClean="0">
                <a:cs typeface="Times New Roman" pitchFamily="18" charset="0"/>
              </a:rPr>
              <a:t> de la </a:t>
            </a:r>
            <a:r>
              <a:rPr lang="en-US" sz="2800" i="1" dirty="0" smtClean="0">
                <a:cs typeface="Times New Roman" pitchFamily="18" charset="0"/>
              </a:rPr>
              <a:t>Royal Air Force</a:t>
            </a:r>
            <a:r>
              <a:rPr lang="en-US" sz="2800" dirty="0" smtClean="0">
                <a:cs typeface="Times New Roman" pitchFamily="18" charset="0"/>
              </a:rPr>
              <a:t>, le 125</a:t>
            </a:r>
            <a:r>
              <a:rPr lang="en-US" sz="2800" baseline="30000" dirty="0" smtClean="0">
                <a:cs typeface="Times New Roman" pitchFamily="18" charset="0"/>
              </a:rPr>
              <a:t>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Newfoundland Squadron</a:t>
            </a:r>
            <a:r>
              <a:rPr lang="en-US" sz="2800" dirty="0" smtClean="0">
                <a:cs typeface="Times New Roman" pitchFamily="18" charset="0"/>
              </a:rPr>
              <a:t>.</a:t>
            </a:r>
            <a:r>
              <a:rPr lang="en-US" sz="2800" dirty="0" smtClean="0">
                <a:cs typeface="Arial" charset="0"/>
              </a:rPr>
              <a:t> </a:t>
            </a:r>
            <a:endParaRPr lang="fr-CA" sz="2800" dirty="0" smtClean="0">
              <a:cs typeface="Arial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L’enr</a:t>
            </a:r>
            <a:r>
              <a:rPr lang="en-US" sz="44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ô</a:t>
            </a:r>
            <a:r>
              <a:rPr lang="en-CA" sz="44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lement</a:t>
            </a:r>
            <a:endParaRPr lang="en-CA" sz="44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 descr="125 nfld squad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3573016"/>
            <a:ext cx="423576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752528"/>
          </a:xfrm>
        </p:spPr>
        <p:txBody>
          <a:bodyPr/>
          <a:lstStyle/>
          <a:p>
            <a:r>
              <a:rPr lang="en-CA" sz="32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</a:t>
            </a:r>
            <a:r>
              <a:rPr lang="en-CA" sz="32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changements</a:t>
            </a:r>
            <a:r>
              <a:rPr lang="en-CA" sz="32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entre la Première et la </a:t>
            </a:r>
            <a:r>
              <a:rPr lang="en-CA" sz="32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Seconde</a:t>
            </a:r>
            <a:r>
              <a:rPr lang="en-CA" sz="32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Guerre </a:t>
            </a:r>
            <a:r>
              <a:rPr lang="en-CA" sz="32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Mondiale</a:t>
            </a:r>
            <a:r>
              <a:rPr lang="en-CA" sz="32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CA" dirty="0" smtClean="0"/>
          </a:p>
          <a:p>
            <a:r>
              <a:rPr lang="en-CA" dirty="0" smtClean="0"/>
              <a:t>Il y </a:t>
            </a:r>
            <a:r>
              <a:rPr lang="en-CA" dirty="0" err="1" smtClean="0"/>
              <a:t>avait</a:t>
            </a:r>
            <a:r>
              <a:rPr lang="en-CA" dirty="0" smtClean="0"/>
              <a:t> des </a:t>
            </a:r>
            <a:r>
              <a:rPr lang="en-CA" dirty="0" err="1" smtClean="0"/>
              <a:t>améliorations</a:t>
            </a:r>
            <a:r>
              <a:rPr lang="en-CA" dirty="0" smtClean="0"/>
              <a:t> des </a:t>
            </a:r>
            <a:r>
              <a:rPr lang="en-CA" dirty="0" err="1" smtClean="0"/>
              <a:t>avions</a:t>
            </a:r>
            <a:r>
              <a:rPr lang="en-CA" dirty="0" smtClean="0"/>
              <a:t>, des tanks, des bateaux etc...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err="1" smtClean="0"/>
              <a:t>C’était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 beaucoup plus mobile! La Première guerre </a:t>
            </a:r>
            <a:r>
              <a:rPr lang="en-CA" dirty="0" err="1" smtClean="0"/>
              <a:t>était</a:t>
            </a:r>
            <a:r>
              <a:rPr lang="en-CA" dirty="0" smtClean="0"/>
              <a:t> </a:t>
            </a:r>
            <a:r>
              <a:rPr lang="en-CA" dirty="0" err="1" smtClean="0"/>
              <a:t>basé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les tranches pendant </a:t>
            </a:r>
            <a:r>
              <a:rPr lang="en-CA" dirty="0" err="1" smtClean="0"/>
              <a:t>que</a:t>
            </a:r>
            <a:r>
              <a:rPr lang="en-CA" dirty="0" smtClean="0"/>
              <a:t> la </a:t>
            </a:r>
            <a:r>
              <a:rPr lang="en-CA" dirty="0" err="1" smtClean="0"/>
              <a:t>seconde</a:t>
            </a:r>
            <a:r>
              <a:rPr lang="en-CA" dirty="0" smtClean="0"/>
              <a:t> </a:t>
            </a:r>
            <a:r>
              <a:rPr lang="en-CA" dirty="0" err="1" smtClean="0"/>
              <a:t>avait</a:t>
            </a:r>
            <a:r>
              <a:rPr lang="en-CA" dirty="0" smtClean="0"/>
              <a:t> beaucoup plus de combats en </a:t>
            </a:r>
            <a:r>
              <a:rPr lang="en-CA" dirty="0" err="1" smtClean="0"/>
              <a:t>mer</a:t>
            </a:r>
            <a:r>
              <a:rPr lang="en-CA" dirty="0" smtClean="0"/>
              <a:t> et </a:t>
            </a:r>
            <a:r>
              <a:rPr lang="en-CA" dirty="0" err="1" smtClean="0"/>
              <a:t>dans</a:t>
            </a:r>
            <a:r>
              <a:rPr lang="en-CA" dirty="0" smtClean="0"/>
              <a:t> les airs.</a:t>
            </a:r>
            <a:endParaRPr lang="en-CA" dirty="0"/>
          </a:p>
        </p:txBody>
      </p:sp>
      <p:pic>
        <p:nvPicPr>
          <p:cNvPr id="15362" name="Picture 2" descr="http://www.heritage.nf.ca/law/images/mn_28_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3200">
            <a:off x="1247524" y="4821091"/>
            <a:ext cx="1905000" cy="1905000"/>
          </a:xfrm>
          <a:prstGeom prst="rect">
            <a:avLst/>
          </a:prstGeom>
          <a:noFill/>
        </p:spPr>
      </p:pic>
      <p:pic>
        <p:nvPicPr>
          <p:cNvPr id="15364" name="Picture 4" descr="http://lh3.ggpht.com/_kIWY2DV0KnE/S86EPTOrmuI/AAAAAAAAGXc/b11V0YPzHVY/Liberty%20shi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53136"/>
            <a:ext cx="4176464" cy="20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147248" cy="45720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1.) 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Les Terre-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Neuviens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ont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servi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des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centaines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de bateaux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sur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les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océans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Atlantique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Indien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et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Pacifique</a:t>
            </a:r>
            <a:endParaRPr lang="en-US" sz="32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CA" sz="3200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Les roles de Terre-</a:t>
            </a:r>
            <a:r>
              <a:rPr lang="en-CA" dirty="0" err="1" smtClean="0">
                <a:solidFill>
                  <a:schemeClr val="bg2"/>
                </a:solidFill>
              </a:rPr>
              <a:t>Neuviens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err="1" smtClean="0">
                <a:solidFill>
                  <a:schemeClr val="bg2"/>
                </a:solidFill>
              </a:rPr>
              <a:t>outre-mer</a:t>
            </a:r>
            <a:r>
              <a:rPr lang="en-CA" dirty="0" smtClean="0">
                <a:solidFill>
                  <a:schemeClr val="bg2"/>
                </a:solidFill>
              </a:rPr>
              <a:t>:</a:t>
            </a: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4" name="Picture 6" descr="warshi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3140968"/>
            <a:ext cx="484539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4572000"/>
          </a:xfrm>
        </p:spPr>
        <p:txBody>
          <a:bodyPr/>
          <a:lstStyle/>
          <a:p>
            <a:r>
              <a:rPr lang="en-CA" sz="28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Ils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protégé des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hlinkClick r:id="rId2" action="ppaction://hlinkfile"/>
              </a:rPr>
              <a:t>voies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maritimes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stratégiques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pendant la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Bataille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l’Atlantique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…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Les roles de Terre-</a:t>
            </a:r>
            <a:r>
              <a:rPr lang="en-CA" dirty="0" err="1" smtClean="0">
                <a:solidFill>
                  <a:schemeClr val="bg2"/>
                </a:solidFill>
              </a:rPr>
              <a:t>Neuviens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err="1" smtClean="0">
                <a:solidFill>
                  <a:schemeClr val="bg2"/>
                </a:solidFill>
              </a:rPr>
              <a:t>outre-mer</a:t>
            </a:r>
            <a:r>
              <a:rPr lang="en-CA" dirty="0" smtClean="0">
                <a:solidFill>
                  <a:schemeClr val="bg2"/>
                </a:solidFill>
              </a:rPr>
              <a:t>:</a:t>
            </a:r>
            <a:endParaRPr lang="en-CA" dirty="0"/>
          </a:p>
        </p:txBody>
      </p:sp>
      <p:pic>
        <p:nvPicPr>
          <p:cNvPr id="4" name="Picture 6" descr="sea lanes nf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1772816"/>
            <a:ext cx="3024336" cy="4007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3. I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ls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lancé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des forces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d’assaut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et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retiré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des troupes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sur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des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côtes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hostiles</a:t>
            </a:r>
            <a:endParaRPr lang="fr-CA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Les roles de Terre-</a:t>
            </a:r>
            <a:r>
              <a:rPr lang="en-CA" dirty="0" err="1" smtClean="0">
                <a:solidFill>
                  <a:schemeClr val="bg2"/>
                </a:solidFill>
              </a:rPr>
              <a:t>Neuviens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err="1" smtClean="0">
                <a:solidFill>
                  <a:schemeClr val="bg2"/>
                </a:solidFill>
              </a:rPr>
              <a:t>outre-mer</a:t>
            </a:r>
            <a:r>
              <a:rPr lang="en-CA" dirty="0" smtClean="0">
                <a:solidFill>
                  <a:schemeClr val="bg2"/>
                </a:solidFill>
              </a:rPr>
              <a:t>:</a:t>
            </a:r>
            <a:endParaRPr lang="en-CA" dirty="0"/>
          </a:p>
        </p:txBody>
      </p:sp>
      <p:pic>
        <p:nvPicPr>
          <p:cNvPr id="4" name="Picture 6" descr="assault fo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564904"/>
            <a:ext cx="6567487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lls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combattu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les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batailles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importantes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telle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celle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où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le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navire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de guerre Bismarck a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été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coulé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le 27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mai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1941.</a:t>
            </a:r>
          </a:p>
          <a:p>
            <a:endParaRPr lang="en-CA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Les roles de Terre-</a:t>
            </a:r>
            <a:r>
              <a:rPr lang="en-CA" dirty="0" err="1" smtClean="0">
                <a:solidFill>
                  <a:schemeClr val="bg2"/>
                </a:solidFill>
              </a:rPr>
              <a:t>Neuviens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err="1" smtClean="0">
                <a:solidFill>
                  <a:schemeClr val="bg2"/>
                </a:solidFill>
              </a:rPr>
              <a:t>outre-mer</a:t>
            </a:r>
            <a:r>
              <a:rPr lang="en-CA" dirty="0" smtClean="0">
                <a:solidFill>
                  <a:schemeClr val="bg2"/>
                </a:solidFill>
              </a:rPr>
              <a:t>:</a:t>
            </a:r>
            <a:endParaRPr lang="en-CA" dirty="0"/>
          </a:p>
        </p:txBody>
      </p:sp>
      <p:pic>
        <p:nvPicPr>
          <p:cNvPr id="4" name="Picture 6" descr="bismar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2924944"/>
            <a:ext cx="4876800" cy="31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 29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octobre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1929 le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marché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boursier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américain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s’est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écrasé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</a:t>
            </a:r>
          </a:p>
          <a:p>
            <a:pPr marL="514350" indent="-514350">
              <a:buAutoNum type="arabicPeriod"/>
            </a:pP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Les pays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étaient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en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dette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à cause de la Première Guerre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Mondiale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ils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ont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tros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dépensé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 </a:t>
            </a:r>
          </a:p>
          <a:p>
            <a:pPr marL="514350" indent="-514350">
              <a:buAutoNum type="arabicPeriod"/>
            </a:pP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 construction de la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chemin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de </a:t>
            </a:r>
            <a:r>
              <a:rPr lang="en-C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fer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à T-N et Lab </a:t>
            </a:r>
            <a:endParaRPr lang="en-C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044352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Quelques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raisons pour la Grande Depression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97152"/>
            <a:ext cx="1780337" cy="1786738"/>
          </a:xfrm>
          <a:prstGeom prst="rect">
            <a:avLst/>
          </a:prstGeom>
          <a:noFill/>
        </p:spPr>
      </p:pic>
      <p:pic>
        <p:nvPicPr>
          <p:cNvPr id="6" name="Picture 5" descr="stock-market-crash-1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789040"/>
            <a:ext cx="4824536" cy="27301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44824"/>
            <a:ext cx="4618856" cy="4572000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Les Terre-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Neuviens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sont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aussi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battus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le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ciel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au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dessus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b="1" u="sng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l’Europe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sz="2800" b="1" u="sng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l’Afrique</a:t>
            </a:r>
            <a:r>
              <a:rPr lang="en-US" sz="2800" b="1" u="sng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du Nord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 </a:t>
            </a:r>
            <a:b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du </a:t>
            </a:r>
            <a:r>
              <a:rPr lang="en-US" sz="2800" b="1" u="sng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Moyen</a:t>
            </a:r>
            <a:r>
              <a:rPr lang="en-US" sz="2800" b="1" u="sng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Orient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et de </a:t>
            </a:r>
            <a:r>
              <a:rPr lang="en-US" sz="2800" b="1" u="sng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l’Extrême</a:t>
            </a:r>
            <a:r>
              <a:rPr lang="en-US" sz="2800" b="1" u="sng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Orient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CA" sz="2800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Les roles de Terre-</a:t>
            </a:r>
            <a:r>
              <a:rPr lang="en-CA" dirty="0" err="1" smtClean="0">
                <a:solidFill>
                  <a:schemeClr val="bg2"/>
                </a:solidFill>
              </a:rPr>
              <a:t>Neuviens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err="1" smtClean="0">
                <a:solidFill>
                  <a:schemeClr val="bg2"/>
                </a:solidFill>
              </a:rPr>
              <a:t>outre-mer</a:t>
            </a:r>
            <a:r>
              <a:rPr lang="en-CA" dirty="0" smtClean="0">
                <a:solidFill>
                  <a:schemeClr val="bg2"/>
                </a:solidFill>
              </a:rPr>
              <a:t>:</a:t>
            </a:r>
            <a:endParaRPr lang="en-CA" dirty="0"/>
          </a:p>
        </p:txBody>
      </p:sp>
      <p:pic>
        <p:nvPicPr>
          <p:cNvPr id="4" name="Picture 6" descr="air str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2636912"/>
            <a:ext cx="3810000" cy="240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139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i="1" dirty="0" smtClean="0"/>
              <a:t>&lt;&lt;Les </a:t>
            </a:r>
            <a:r>
              <a:rPr lang="en-CA" i="1" dirty="0" err="1" smtClean="0"/>
              <a:t>hommes</a:t>
            </a:r>
            <a:r>
              <a:rPr lang="en-CA" i="1" dirty="0" smtClean="0"/>
              <a:t> (les </a:t>
            </a:r>
            <a:r>
              <a:rPr lang="en-CA" i="1" dirty="0" err="1" smtClean="0"/>
              <a:t>pêcheurs</a:t>
            </a:r>
            <a:r>
              <a:rPr lang="en-CA" i="1" dirty="0" smtClean="0"/>
              <a:t> Terre-</a:t>
            </a:r>
            <a:r>
              <a:rPr lang="en-CA" i="1" dirty="0" err="1" smtClean="0"/>
              <a:t>Neuviens</a:t>
            </a:r>
            <a:r>
              <a:rPr lang="en-CA" i="1" dirty="0" smtClean="0"/>
              <a:t>) </a:t>
            </a:r>
            <a:r>
              <a:rPr lang="en-CA" i="1" dirty="0" err="1" smtClean="0"/>
              <a:t>sont</a:t>
            </a:r>
            <a:r>
              <a:rPr lang="en-CA" i="1" dirty="0" smtClean="0"/>
              <a:t> les plus </a:t>
            </a:r>
            <a:r>
              <a:rPr lang="en-CA" i="1" dirty="0" err="1" smtClean="0"/>
              <a:t>courageux</a:t>
            </a:r>
            <a:r>
              <a:rPr lang="en-CA" i="1" dirty="0" smtClean="0"/>
              <a:t> et les plus </a:t>
            </a:r>
            <a:r>
              <a:rPr lang="en-CA" i="1" dirty="0" err="1" smtClean="0"/>
              <a:t>agiles</a:t>
            </a:r>
            <a:r>
              <a:rPr lang="en-CA" i="1" dirty="0" smtClean="0"/>
              <a:t> qui </a:t>
            </a:r>
            <a:r>
              <a:rPr lang="en-CA" i="1" dirty="0" err="1" smtClean="0"/>
              <a:t>soient</a:t>
            </a:r>
            <a:r>
              <a:rPr lang="en-CA" i="1" dirty="0" smtClean="0"/>
              <a:t> à </a:t>
            </a:r>
            <a:r>
              <a:rPr lang="en-CA" i="1" dirty="0" err="1" smtClean="0"/>
              <a:t>bord</a:t>
            </a:r>
            <a:r>
              <a:rPr lang="en-CA" i="1" dirty="0" smtClean="0"/>
              <a:t> des bateaux </a:t>
            </a:r>
            <a:r>
              <a:rPr lang="en-CA" i="1" dirty="0" err="1" smtClean="0"/>
              <a:t>quand</a:t>
            </a:r>
            <a:r>
              <a:rPr lang="en-CA" i="1" dirty="0" smtClean="0"/>
              <a:t> la </a:t>
            </a:r>
            <a:r>
              <a:rPr lang="en-CA" i="1" dirty="0" err="1" smtClean="0"/>
              <a:t>mer</a:t>
            </a:r>
            <a:r>
              <a:rPr lang="en-CA" i="1" dirty="0" smtClean="0"/>
              <a:t> et </a:t>
            </a:r>
            <a:r>
              <a:rPr lang="en-CA" i="1" dirty="0" err="1" smtClean="0"/>
              <a:t>démontée</a:t>
            </a:r>
            <a:r>
              <a:rPr lang="en-CA" i="1" dirty="0" smtClean="0"/>
              <a:t>&gt;&gt;</a:t>
            </a:r>
          </a:p>
          <a:p>
            <a:pPr>
              <a:buNone/>
            </a:pPr>
            <a:endParaRPr lang="en-CA" i="1" dirty="0" smtClean="0"/>
          </a:p>
          <a:p>
            <a:pPr>
              <a:buFontTx/>
              <a:buChar char="-"/>
            </a:pPr>
            <a:endParaRPr lang="en-CA" i="1" dirty="0" smtClean="0"/>
          </a:p>
          <a:p>
            <a:pPr>
              <a:buFontTx/>
              <a:buChar char="-"/>
            </a:pPr>
            <a:endParaRPr lang="en-C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56792"/>
          </a:xfrm>
        </p:spPr>
        <p:txBody>
          <a:bodyPr>
            <a:normAutofit/>
          </a:bodyPr>
          <a:lstStyle/>
          <a:p>
            <a:r>
              <a:rPr lang="en-CA" sz="30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Le 18 </a:t>
            </a:r>
            <a:r>
              <a:rPr lang="en-CA" sz="3000" u="sng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Septembre</a:t>
            </a:r>
            <a:r>
              <a:rPr lang="en-CA" sz="30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1939</a:t>
            </a:r>
            <a:r>
              <a:rPr lang="en-CA" sz="3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: Winston Churchill- le premier </a:t>
            </a:r>
            <a:r>
              <a:rPr lang="en-CA" sz="3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ministre</a:t>
            </a:r>
            <a:r>
              <a:rPr lang="en-CA" sz="3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CA" sz="3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héroique</a:t>
            </a:r>
            <a:r>
              <a:rPr lang="en-CA" sz="3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de la guerre, a </a:t>
            </a:r>
            <a:r>
              <a:rPr lang="en-CA" sz="3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remarqué</a:t>
            </a:r>
            <a:r>
              <a:rPr lang="en-CA" sz="3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...</a:t>
            </a:r>
            <a:endParaRPr lang="en-CA" sz="3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170" name="Picture 2" descr="http://upload.wikimedia.org/wikipedia/commons/thumb/9/9c/Sir_Winston_S_Churchill.jpg/245px-Sir_Winston_S_Churc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233362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services </a:t>
            </a:r>
            <a:r>
              <a:rPr lang="en-U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féminins</a:t>
            </a:r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Les Forces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arm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ées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canadiennes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avaient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3 services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féminins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:</a:t>
            </a:r>
          </a:p>
          <a:p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Le Service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Féminin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de la Marine Royale</a:t>
            </a:r>
            <a:b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</a:br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/>
              <a:t>Le Service </a:t>
            </a:r>
            <a:r>
              <a:rPr lang="en-US" sz="2800" dirty="0" err="1" smtClean="0"/>
              <a:t>f</a:t>
            </a:r>
            <a:r>
              <a:rPr lang="en-US" sz="2800" dirty="0" err="1" smtClean="0">
                <a:cs typeface="Arial" charset="0"/>
              </a:rPr>
              <a:t>éminin</a:t>
            </a:r>
            <a:r>
              <a:rPr lang="en-US" sz="2800" dirty="0" smtClean="0">
                <a:cs typeface="Arial" charset="0"/>
              </a:rPr>
              <a:t> de </a:t>
            </a:r>
            <a:r>
              <a:rPr lang="en-US" sz="2800" dirty="0" err="1" smtClean="0">
                <a:cs typeface="Arial" charset="0"/>
              </a:rPr>
              <a:t>l’Aviation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royale</a:t>
            </a:r>
            <a:r>
              <a:rPr lang="en-US" sz="2800" dirty="0" smtClean="0">
                <a:cs typeface="Arial" charset="0"/>
              </a:rPr>
              <a:t>.</a:t>
            </a:r>
            <a:br>
              <a:rPr lang="en-US" sz="2800" dirty="0" smtClean="0">
                <a:cs typeface="Arial" charset="0"/>
              </a:rPr>
            </a:br>
            <a:endParaRPr lang="en-US" sz="2800" dirty="0" smtClean="0"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/>
              <a:t>Le Service </a:t>
            </a:r>
            <a:r>
              <a:rPr lang="en-US" sz="2800" dirty="0" err="1" smtClean="0"/>
              <a:t>f</a:t>
            </a:r>
            <a:r>
              <a:rPr lang="en-US" sz="2800" dirty="0" err="1" smtClean="0">
                <a:cs typeface="Arial" charset="0"/>
              </a:rPr>
              <a:t>éminin</a:t>
            </a:r>
            <a:r>
              <a:rPr lang="en-US" sz="2800" dirty="0" smtClean="0">
                <a:cs typeface="Arial" charset="0"/>
              </a:rPr>
              <a:t> de </a:t>
            </a:r>
            <a:r>
              <a:rPr lang="en-US" sz="2800" dirty="0" err="1" smtClean="0">
                <a:cs typeface="Arial" charset="0"/>
              </a:rPr>
              <a:t>l’Armée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canadiennes</a:t>
            </a:r>
            <a:endParaRPr lang="en-US" sz="2800" dirty="0" smtClean="0">
              <a:cs typeface="Arial" charset="0"/>
            </a:endParaRPr>
          </a:p>
          <a:p>
            <a:pPr marL="514350" indent="-514350"/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n-CA" dirty="0"/>
          </a:p>
        </p:txBody>
      </p:sp>
      <p:pic>
        <p:nvPicPr>
          <p:cNvPr id="7" name="Picture 6" descr="service feminin de la marine roy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581128"/>
            <a:ext cx="2160435" cy="1800200"/>
          </a:xfrm>
          <a:prstGeom prst="rect">
            <a:avLst/>
          </a:prstGeom>
          <a:noFill/>
        </p:spPr>
      </p:pic>
      <p:pic>
        <p:nvPicPr>
          <p:cNvPr id="8" name="Picture 6" descr="service feminin de l'av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4581128"/>
            <a:ext cx="2774938" cy="1800200"/>
          </a:xfrm>
          <a:prstGeom prst="rect">
            <a:avLst/>
          </a:prstGeom>
          <a:noFill/>
        </p:spPr>
      </p:pic>
      <p:pic>
        <p:nvPicPr>
          <p:cNvPr id="9" name="Picture 6" descr="service femin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4581128"/>
            <a:ext cx="2571713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8573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US" sz="28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Women’s Patriotic Association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(WPA) 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reconstituée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après le début de la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Seconde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Guerre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mondiale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Lady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Walwyn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la femme du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Gouverneur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Walwyn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organisé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la première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rencontre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en 1939.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 participation non-</a:t>
            </a:r>
            <a:r>
              <a:rPr lang="en-U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wp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484784"/>
            <a:ext cx="4062036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39330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Elles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travaillaient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6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jours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par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semaine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en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tricotant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en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cousant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du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matériel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médical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et en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s’occupant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des troupes locales.</a:t>
            </a:r>
            <a:endParaRPr lang="fr-CA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4042792" cy="45720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2800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Newfoundland Patriotic Association</a:t>
            </a:r>
            <a:r>
              <a:rPr lang="en-US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(NPA) 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levé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fonds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pour aider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dépendants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ceux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qui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servaient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outre-mer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et 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recruté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transporté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financé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soldats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 participation non-</a:t>
            </a:r>
            <a:r>
              <a:rPr lang="en-U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</a:t>
            </a:r>
            <a:endParaRPr lang="en-CA" dirty="0"/>
          </a:p>
        </p:txBody>
      </p:sp>
      <p:pic>
        <p:nvPicPr>
          <p:cNvPr id="4" name="Picture 9" descr="W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2132856"/>
            <a:ext cx="3810000" cy="289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447484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 NPA a 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organisé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le plan 1% et le fond </a:t>
            </a:r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Fish-a-Man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qui 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leur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permis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</a:t>
            </a:r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récolter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300,000$</a:t>
            </a:r>
            <a:endParaRPr lang="en-CA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 participation non-</a:t>
            </a:r>
            <a:r>
              <a:rPr lang="en-U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militaire</a:t>
            </a:r>
            <a:endParaRPr lang="en-CA" dirty="0"/>
          </a:p>
        </p:txBody>
      </p:sp>
      <p:pic>
        <p:nvPicPr>
          <p:cNvPr id="4" name="Picture 6" descr="fish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628800"/>
            <a:ext cx="3810000" cy="2705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3356992"/>
            <a:ext cx="4572000" cy="2806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Le plan 1%: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déduction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volontaire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1%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sur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salaire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brut des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employés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salariés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Le fond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Fish-a-Man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était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donation d’un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poisson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par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pêcheur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et par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saison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L’emplacement</a:t>
            </a:r>
            <a:r>
              <a:rPr lang="en-CA" dirty="0" smtClean="0"/>
              <a:t> de T-N et Labrador a </a:t>
            </a:r>
            <a:r>
              <a:rPr lang="en-CA" dirty="0" err="1" smtClean="0"/>
              <a:t>joué</a:t>
            </a:r>
            <a:r>
              <a:rPr lang="en-CA" dirty="0" smtClean="0"/>
              <a:t> un role important </a:t>
            </a:r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l’histoire</a:t>
            </a:r>
            <a:r>
              <a:rPr lang="en-CA" dirty="0" smtClean="0"/>
              <a:t> de </a:t>
            </a:r>
            <a:r>
              <a:rPr lang="en-CA" dirty="0" err="1" smtClean="0"/>
              <a:t>l’aviation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Le Commission de </a:t>
            </a:r>
            <a:r>
              <a:rPr lang="en-CA" dirty="0" err="1" smtClean="0"/>
              <a:t>Gouvernement</a:t>
            </a:r>
            <a:r>
              <a:rPr lang="en-CA" dirty="0" smtClean="0"/>
              <a:t> a </a:t>
            </a:r>
            <a:r>
              <a:rPr lang="en-CA" dirty="0" err="1" smtClean="0"/>
              <a:t>construit</a:t>
            </a:r>
            <a:r>
              <a:rPr lang="en-CA" dirty="0" smtClean="0"/>
              <a:t> un terrain </a:t>
            </a:r>
            <a:r>
              <a:rPr lang="en-CA" dirty="0" err="1" smtClean="0"/>
              <a:t>d’aviation</a:t>
            </a:r>
            <a:r>
              <a:rPr lang="en-CA" dirty="0" smtClean="0"/>
              <a:t> à Cobb’s Siding (qui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devenu</a:t>
            </a:r>
            <a:r>
              <a:rPr lang="en-CA" dirty="0" smtClean="0"/>
              <a:t> Gander) en 1936.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L’aviation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 1938, les </a:t>
            </a:r>
            <a:r>
              <a:rPr lang="en-CA" dirty="0" err="1" smtClean="0"/>
              <a:t>lignes</a:t>
            </a:r>
            <a:r>
              <a:rPr lang="en-CA" dirty="0" smtClean="0"/>
              <a:t> </a:t>
            </a:r>
            <a:r>
              <a:rPr lang="en-CA" dirty="0" err="1" smtClean="0"/>
              <a:t>aériennes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“Imperial Airways” de la G-B et la </a:t>
            </a:r>
            <a:r>
              <a:rPr lang="en-CA" dirty="0" err="1" smtClean="0"/>
              <a:t>compagnie</a:t>
            </a:r>
            <a:r>
              <a:rPr lang="en-CA" dirty="0" smtClean="0"/>
              <a:t> “Pan American Airlines” des E-U </a:t>
            </a:r>
            <a:r>
              <a:rPr lang="en-CA" dirty="0" err="1" smtClean="0"/>
              <a:t>fasaient</a:t>
            </a:r>
            <a:r>
              <a:rPr lang="en-CA" dirty="0" smtClean="0"/>
              <a:t> </a:t>
            </a:r>
            <a:r>
              <a:rPr lang="en-CA" dirty="0" err="1" smtClean="0"/>
              <a:t>l’escale</a:t>
            </a:r>
            <a:r>
              <a:rPr lang="en-CA" dirty="0" smtClean="0"/>
              <a:t> à Gander pour faire </a:t>
            </a:r>
            <a:r>
              <a:rPr lang="en-CA" dirty="0" err="1" smtClean="0"/>
              <a:t>plein</a:t>
            </a:r>
            <a:r>
              <a:rPr lang="en-CA" dirty="0" smtClean="0"/>
              <a:t> de carburant.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L’aviation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aéroports</a:t>
            </a:r>
            <a:r>
              <a:rPr lang="en-CA" dirty="0" smtClean="0"/>
              <a:t> de T-N et du Labrador </a:t>
            </a:r>
            <a:r>
              <a:rPr lang="en-CA" dirty="0" err="1" smtClean="0"/>
              <a:t>servaient</a:t>
            </a:r>
            <a:r>
              <a:rPr lang="en-CA" dirty="0" smtClean="0"/>
              <a:t> du point </a:t>
            </a:r>
            <a:r>
              <a:rPr lang="en-CA" dirty="0" err="1" smtClean="0"/>
              <a:t>départ</a:t>
            </a:r>
            <a:r>
              <a:rPr lang="en-CA" dirty="0" smtClean="0"/>
              <a:t> pour les </a:t>
            </a:r>
            <a:r>
              <a:rPr lang="en-CA" dirty="0" err="1" smtClean="0"/>
              <a:t>vols</a:t>
            </a:r>
            <a:r>
              <a:rPr lang="en-CA" dirty="0" smtClean="0"/>
              <a:t> </a:t>
            </a:r>
            <a:r>
              <a:rPr lang="en-CA" dirty="0" err="1" smtClean="0"/>
              <a:t>transatlantiques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Le </a:t>
            </a:r>
            <a:r>
              <a:rPr lang="en-CA" dirty="0" err="1" smtClean="0"/>
              <a:t>Governement</a:t>
            </a:r>
            <a:r>
              <a:rPr lang="en-CA" dirty="0" smtClean="0"/>
              <a:t> a beaucoup </a:t>
            </a:r>
            <a:r>
              <a:rPr lang="en-CA" dirty="0" err="1" smtClean="0"/>
              <a:t>aidé</a:t>
            </a:r>
            <a:r>
              <a:rPr lang="en-CA" dirty="0" smtClean="0"/>
              <a:t> avec </a:t>
            </a:r>
            <a:r>
              <a:rPr lang="en-CA" dirty="0" err="1" smtClean="0"/>
              <a:t>l’installation</a:t>
            </a:r>
            <a:r>
              <a:rPr lang="en-CA" dirty="0" smtClean="0"/>
              <a:t> des bases: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L’aviation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4221088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Calibri" pitchFamily="34" charset="0"/>
                          <a:cs typeface="Calibri" pitchFamily="34" charset="0"/>
                        </a:rPr>
                        <a:t>Le Gov</a:t>
                      </a:r>
                      <a:r>
                        <a:rPr lang="en-CA" sz="2000" baseline="0" dirty="0" smtClean="0">
                          <a:latin typeface="Calibri" pitchFamily="34" charset="0"/>
                          <a:cs typeface="Calibri" pitchFamily="34" charset="0"/>
                        </a:rPr>
                        <a:t> Canadian</a:t>
                      </a:r>
                      <a:endParaRPr lang="en-CA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Calibri" pitchFamily="34" charset="0"/>
                          <a:cs typeface="Calibri" pitchFamily="34" charset="0"/>
                        </a:rPr>
                        <a:t>Le Gov </a:t>
                      </a:r>
                      <a:r>
                        <a:rPr lang="en-CA" sz="2000" dirty="0" err="1" smtClean="0">
                          <a:latin typeface="Calibri" pitchFamily="34" charset="0"/>
                          <a:cs typeface="Calibri" pitchFamily="34" charset="0"/>
                        </a:rPr>
                        <a:t>Américain</a:t>
                      </a:r>
                      <a:endParaRPr lang="en-CA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2000" dirty="0" smtClean="0">
                          <a:latin typeface="Calibri" pitchFamily="34" charset="0"/>
                          <a:cs typeface="Calibri" pitchFamily="34" charset="0"/>
                        </a:rPr>
                        <a:t>Torbay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2000" dirty="0" smtClean="0">
                          <a:latin typeface="Calibri" pitchFamily="34" charset="0"/>
                          <a:cs typeface="Calibri" pitchFamily="34" charset="0"/>
                        </a:rPr>
                        <a:t>Goose Bay</a:t>
                      </a:r>
                      <a:endParaRPr lang="en-CA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2000" dirty="0" smtClean="0">
                          <a:latin typeface="Calibri" pitchFamily="34" charset="0"/>
                          <a:cs typeface="Calibri" pitchFamily="34" charset="0"/>
                        </a:rPr>
                        <a:t>Stephenville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2000" dirty="0" err="1" smtClean="0">
                          <a:latin typeface="Calibri" pitchFamily="34" charset="0"/>
                          <a:cs typeface="Calibri" pitchFamily="34" charset="0"/>
                        </a:rPr>
                        <a:t>Argentia</a:t>
                      </a:r>
                      <a:r>
                        <a:rPr lang="en-CA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CA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Avec la menace </a:t>
            </a:r>
            <a:r>
              <a:rPr lang="en-US" sz="2800" dirty="0" err="1" smtClean="0"/>
              <a:t>d’attaques</a:t>
            </a:r>
            <a:r>
              <a:rPr lang="en-US" sz="2800" dirty="0" smtClean="0"/>
              <a:t> </a:t>
            </a:r>
            <a:r>
              <a:rPr lang="en-US" sz="2800" dirty="0" err="1" smtClean="0"/>
              <a:t>a</a:t>
            </a:r>
            <a:r>
              <a:rPr lang="en-US" sz="2800" dirty="0" err="1" smtClean="0">
                <a:cs typeface="Arial" charset="0"/>
              </a:rPr>
              <a:t>ériennes</a:t>
            </a:r>
            <a:r>
              <a:rPr lang="en-US" sz="2800" dirty="0" smtClean="0">
                <a:cs typeface="Arial" charset="0"/>
              </a:rPr>
              <a:t> de </a:t>
            </a:r>
            <a:r>
              <a:rPr lang="en-US" sz="2800" dirty="0" err="1" smtClean="0">
                <a:cs typeface="Arial" charset="0"/>
              </a:rPr>
              <a:t>l’ennemi</a:t>
            </a:r>
            <a:r>
              <a:rPr lang="en-US" sz="2800" dirty="0" smtClean="0">
                <a:cs typeface="Arial" charset="0"/>
              </a:rPr>
              <a:t> pendant la </a:t>
            </a:r>
            <a:r>
              <a:rPr lang="en-US" sz="2800" dirty="0" err="1" smtClean="0">
                <a:cs typeface="Arial" charset="0"/>
              </a:rPr>
              <a:t>Seconde</a:t>
            </a:r>
            <a:r>
              <a:rPr lang="en-US" sz="2800" dirty="0" smtClean="0">
                <a:cs typeface="Arial" charset="0"/>
              </a:rPr>
              <a:t> Guerre </a:t>
            </a:r>
            <a:r>
              <a:rPr lang="en-US" sz="2800" dirty="0" err="1" smtClean="0">
                <a:cs typeface="Arial" charset="0"/>
              </a:rPr>
              <a:t>mondiale</a:t>
            </a:r>
            <a:r>
              <a:rPr lang="en-US" sz="2800" dirty="0" smtClean="0">
                <a:cs typeface="Arial" charset="0"/>
              </a:rPr>
              <a:t>, le </a:t>
            </a:r>
            <a:r>
              <a:rPr lang="en-US" sz="2800" b="1" dirty="0" err="1" smtClean="0">
                <a:solidFill>
                  <a:schemeClr val="hlink"/>
                </a:solidFill>
                <a:cs typeface="Arial" charset="0"/>
              </a:rPr>
              <a:t>couvre-feu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et le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  <a:cs typeface="Arial" charset="0"/>
              </a:rPr>
              <a:t>camouflage des </a:t>
            </a:r>
            <a:r>
              <a:rPr lang="en-US" sz="2800" b="1" dirty="0" err="1" smtClean="0">
                <a:solidFill>
                  <a:schemeClr val="hlink"/>
                </a:solidFill>
                <a:cs typeface="Arial" charset="0"/>
              </a:rPr>
              <a:t>lumières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sont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devenus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obligatoires</a:t>
            </a:r>
            <a:r>
              <a:rPr lang="en-US" sz="2800" dirty="0" smtClean="0">
                <a:cs typeface="Arial" charset="0"/>
              </a:rPr>
              <a:t>.</a:t>
            </a:r>
            <a:endParaRPr lang="fr-CA" sz="28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 camouflage des </a:t>
            </a:r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lumières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St.John’s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 descr="lights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3284984"/>
            <a:ext cx="3810000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latin typeface="Calibri" pitchFamily="34" charset="0"/>
                <a:cs typeface="Calibri" pitchFamily="34" charset="0"/>
              </a:rPr>
              <a:t>La guerre a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été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conséquences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Crise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de 1929. </a:t>
            </a:r>
            <a:br>
              <a:rPr lang="en-CA" dirty="0" smtClean="0">
                <a:latin typeface="Calibri" pitchFamily="34" charset="0"/>
                <a:cs typeface="Calibri" pitchFamily="34" charset="0"/>
              </a:rPr>
            </a:b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r>
              <a:rPr lang="en-CA" dirty="0" err="1" smtClean="0">
                <a:latin typeface="Calibri" pitchFamily="34" charset="0"/>
                <a:cs typeface="Calibri" pitchFamily="34" charset="0"/>
              </a:rPr>
              <a:t>Dans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leur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misère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souffrances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, beaucoup de gens se sent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détournés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gouvernements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démocratiques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et se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sont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tournés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vers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les chefs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extrémistes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CA" dirty="0" smtClean="0">
                <a:latin typeface="Calibri" pitchFamily="34" charset="0"/>
                <a:cs typeface="Calibri" pitchFamily="34" charset="0"/>
              </a:rPr>
            </a:b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r>
              <a:rPr lang="en-CA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Seconde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guerre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mondiale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éclaté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quand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le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dictateur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allemand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Adolf Hitler a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envahi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Pologne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le 1e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septembre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, 1939</a:t>
            </a:r>
            <a:br>
              <a:rPr lang="en-CA" dirty="0" smtClean="0">
                <a:latin typeface="Calibri" pitchFamily="34" charset="0"/>
                <a:cs typeface="Calibri" pitchFamily="34" charset="0"/>
              </a:rPr>
            </a:b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r>
              <a:rPr lang="en-CA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réponse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à son aggression, la G-B et la France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déclaré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guerre à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l’Allemagne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 guerre commence...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Les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sirènes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annonçant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les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attaques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aériennes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ont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été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installées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 camouflage des </a:t>
            </a:r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lumières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St.John’s</a:t>
            </a:r>
            <a:endParaRPr lang="en-CA" dirty="0"/>
          </a:p>
        </p:txBody>
      </p:sp>
      <p:pic>
        <p:nvPicPr>
          <p:cNvPr id="4" name="Picture 6" descr="Si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2569486"/>
            <a:ext cx="3672408" cy="396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Quand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sirènes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retentissaient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citoyens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étaient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obligés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rester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où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ils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étaient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et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s’assurer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toutes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fenêtre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et les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portes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étaient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couvertes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192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 camouflage des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lumières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St.John’s</a:t>
            </a:r>
            <a:endParaRPr lang="en-CA" sz="4000" dirty="0"/>
          </a:p>
        </p:txBody>
      </p:sp>
      <p:pic>
        <p:nvPicPr>
          <p:cNvPr id="4" name="Picture 6" descr="black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3501008"/>
            <a:ext cx="4116417" cy="290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26768" cy="4572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Des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officiers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l’Aviation</a:t>
            </a:r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royale</a:t>
            </a:r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(Air raid Precautions Organization)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du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Canada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survolaient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régulièrement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ville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pour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s’assurer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le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règlement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était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respecté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CA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 camouflage des </a:t>
            </a:r>
            <a:r>
              <a:rPr lang="en-CA" sz="44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lumières</a:t>
            </a:r>
            <a:r>
              <a:rPr lang="en-CA" sz="4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CA" sz="44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St.John’s</a:t>
            </a:r>
            <a:endParaRPr lang="en-CA" dirty="0"/>
          </a:p>
        </p:txBody>
      </p:sp>
      <p:pic>
        <p:nvPicPr>
          <p:cNvPr id="4" name="Picture 5" descr="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700808"/>
            <a:ext cx="319563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4572000"/>
          </a:xfrm>
        </p:spPr>
        <p:txBody>
          <a:bodyPr/>
          <a:lstStyle/>
          <a:p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Hitler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est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arrivé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au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pouvoir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Allemagne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comme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dictateur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le 30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janvier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1933.</a:t>
            </a:r>
            <a:b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CA" sz="2800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Il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n’aimait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pas les conditions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imposées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sur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l’Allemagne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avec le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Traité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de Versailles(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signé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à la fin de la Première Guerre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Mondiale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.)</a:t>
            </a:r>
            <a:b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CA" sz="2800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Alors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il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essai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de changer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l’Allemagne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pour </a:t>
            </a:r>
            <a:r>
              <a:rPr lang="en-CA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crée</a:t>
            </a:r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un pays plus puissant!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Nazisme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et Adolf Hitler</a:t>
            </a:r>
            <a:endParaRPr lang="en-CA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i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41629">
            <a:off x="6727529" y="173648"/>
            <a:ext cx="1686675" cy="2063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51176"/>
          </a:xfrm>
        </p:spPr>
        <p:txBody>
          <a:bodyPr/>
          <a:lstStyle/>
          <a:p>
            <a:pPr>
              <a:buNone/>
            </a:pPr>
            <a:r>
              <a:rPr lang="en-CA" b="1" dirty="0" smtClean="0">
                <a:latin typeface="Calibri" pitchFamily="34" charset="0"/>
                <a:cs typeface="Calibri" pitchFamily="34" charset="0"/>
              </a:rPr>
              <a:t>Il a </a:t>
            </a:r>
            <a:r>
              <a:rPr lang="en-CA" b="1" dirty="0" err="1" smtClean="0">
                <a:latin typeface="Calibri" pitchFamily="34" charset="0"/>
                <a:cs typeface="Calibri" pitchFamily="34" charset="0"/>
              </a:rPr>
              <a:t>introduit</a:t>
            </a:r>
            <a:r>
              <a:rPr lang="en-CA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CA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en-CA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militarisme</a:t>
            </a:r>
            <a:r>
              <a:rPr lang="en-CA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l’augmentation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d’armes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soldats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CA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CA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L’impéralisme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le control 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d’autres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territoires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CA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CA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en-CA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nationalisme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la 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fierté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l’amour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pour son pays 						(</a:t>
            </a:r>
            <a:r>
              <a:rPr lang="en-C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patriotisme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.)</a:t>
            </a:r>
            <a:endParaRPr lang="en-CA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en-CA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Nazisme</a:t>
            </a:r>
            <a:r>
              <a:rPr lang="en-CA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et Adolf Hitler</a:t>
            </a:r>
            <a:endParaRPr lang="en-CA" dirty="0"/>
          </a:p>
        </p:txBody>
      </p:sp>
      <p:pic>
        <p:nvPicPr>
          <p:cNvPr id="4" name="Picture 3" descr="ado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6020">
            <a:off x="6711115" y="279856"/>
            <a:ext cx="2114947" cy="2774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8352928" cy="226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965"/>
                <a:gridCol w="4186963"/>
              </a:tblGrid>
              <a:tr h="52494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bg2"/>
                          </a:solidFill>
                        </a:rPr>
                        <a:t>Les </a:t>
                      </a:r>
                      <a:r>
                        <a:rPr lang="en-CA" sz="3200" dirty="0" err="1" smtClean="0">
                          <a:solidFill>
                            <a:schemeClr val="bg2"/>
                          </a:solidFill>
                        </a:rPr>
                        <a:t>alliés</a:t>
                      </a:r>
                      <a:endParaRPr lang="en-CA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bg2"/>
                          </a:solidFill>
                        </a:rPr>
                        <a:t>Les </a:t>
                      </a:r>
                      <a:r>
                        <a:rPr lang="en-CA" sz="3200" dirty="0" err="1" smtClean="0">
                          <a:solidFill>
                            <a:schemeClr val="bg2"/>
                          </a:solidFill>
                        </a:rPr>
                        <a:t>ennemies</a:t>
                      </a:r>
                      <a:endParaRPr lang="en-CA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1682690">
                <a:tc>
                  <a:txBody>
                    <a:bodyPr/>
                    <a:lstStyle/>
                    <a:p>
                      <a:r>
                        <a:rPr lang="en-CA" dirty="0" smtClean="0"/>
                        <a:t>La Grande- </a:t>
                      </a:r>
                      <a:r>
                        <a:rPr lang="en-CA" dirty="0" err="1" smtClean="0"/>
                        <a:t>Brétagne</a:t>
                      </a:r>
                      <a:endParaRPr lang="en-CA" dirty="0" smtClean="0"/>
                    </a:p>
                    <a:p>
                      <a:r>
                        <a:rPr lang="en-CA" dirty="0" smtClean="0"/>
                        <a:t>La France</a:t>
                      </a:r>
                    </a:p>
                    <a:p>
                      <a:r>
                        <a:rPr lang="en-CA" dirty="0" err="1" smtClean="0"/>
                        <a:t>L’Union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Soviétique</a:t>
                      </a:r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Les Etas-</a:t>
                      </a:r>
                      <a:r>
                        <a:rPr lang="en-CA" baseline="0" dirty="0" err="1" smtClean="0"/>
                        <a:t>Unis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L’Italie</a:t>
                      </a:r>
                      <a:endParaRPr lang="en-CA" dirty="0" smtClean="0"/>
                    </a:p>
                    <a:p>
                      <a:r>
                        <a:rPr lang="en-CA" dirty="0" smtClean="0"/>
                        <a:t>Le </a:t>
                      </a:r>
                      <a:r>
                        <a:rPr lang="en-CA" dirty="0" err="1" smtClean="0"/>
                        <a:t>Japon</a:t>
                      </a:r>
                      <a:endParaRPr lang="en-CA" dirty="0" smtClean="0"/>
                    </a:p>
                    <a:p>
                      <a:r>
                        <a:rPr lang="en-CA" dirty="0" err="1" smtClean="0"/>
                        <a:t>L’Allemagne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9269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Les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Alliés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Principaux</a:t>
            </a:r>
            <a:r>
              <a:rPr lang="en-CA" sz="4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CA" sz="40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556792"/>
            <a:ext cx="4032448" cy="4572000"/>
          </a:xfrm>
        </p:spPr>
        <p:txBody>
          <a:bodyPr>
            <a:normAutofit/>
          </a:bodyPr>
          <a:lstStyle/>
          <a:p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Quand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Seconde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Guerre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Mondiale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éclaté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l’importance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stratégique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de Terre-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Neuve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l’Atlantique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Nord a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entrainé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une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activité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militaire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importante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CA" sz="32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1219200"/>
          </a:xfrm>
        </p:spPr>
        <p:txBody>
          <a:bodyPr>
            <a:normAutofit/>
          </a:bodyPr>
          <a:lstStyle/>
          <a:p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L’importance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l’emplacement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Terre-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Neuve</a:t>
            </a:r>
            <a:endParaRPr lang="en-CA" sz="3600" dirty="0"/>
          </a:p>
        </p:txBody>
      </p:sp>
      <p:pic>
        <p:nvPicPr>
          <p:cNvPr id="4" name="Picture 6" descr="drapeau na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628800"/>
            <a:ext cx="3606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26768" cy="45720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La construction de bases </a:t>
            </a:r>
            <a:r>
              <a:rPr lang="en-CA" sz="3200" dirty="0" err="1" smtClean="0"/>
              <a:t>militaires</a:t>
            </a:r>
            <a:r>
              <a:rPr lang="en-CA" sz="3200" dirty="0" smtClean="0"/>
              <a:t> a </a:t>
            </a:r>
            <a:r>
              <a:rPr lang="en-CA" sz="3200" dirty="0" err="1" smtClean="0"/>
              <a:t>crée</a:t>
            </a:r>
            <a:r>
              <a:rPr lang="en-CA" sz="3200" dirty="0" smtClean="0"/>
              <a:t> beaucoup </a:t>
            </a:r>
            <a:r>
              <a:rPr lang="en-CA" sz="3200" dirty="0" err="1" smtClean="0"/>
              <a:t>d’emplois</a:t>
            </a:r>
            <a:r>
              <a:rPr lang="en-CA" sz="3200" dirty="0" smtClean="0"/>
              <a:t> du jour au </a:t>
            </a:r>
            <a:r>
              <a:rPr lang="en-CA" sz="3200" dirty="0" err="1" smtClean="0"/>
              <a:t>lendemain</a:t>
            </a:r>
            <a:r>
              <a:rPr lang="en-CA" sz="3200" dirty="0" smtClean="0"/>
              <a:t> et la province </a:t>
            </a:r>
            <a:r>
              <a:rPr lang="en-CA" sz="3200" dirty="0" err="1" smtClean="0"/>
              <a:t>est</a:t>
            </a:r>
            <a:r>
              <a:rPr lang="en-CA" sz="3200" dirty="0" smtClean="0"/>
              <a:t> </a:t>
            </a:r>
            <a:r>
              <a:rPr lang="en-CA" sz="3200" dirty="0" err="1" smtClean="0"/>
              <a:t>devenue</a:t>
            </a:r>
            <a:r>
              <a:rPr lang="en-CA" sz="3200" dirty="0" smtClean="0"/>
              <a:t> </a:t>
            </a:r>
            <a:r>
              <a:rPr lang="en-CA" sz="3200" dirty="0" err="1" smtClean="0"/>
              <a:t>prospère</a:t>
            </a:r>
            <a:r>
              <a:rPr lang="en-CA" sz="3200" dirty="0" smtClean="0"/>
              <a:t>. 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219200"/>
          </a:xfrm>
        </p:spPr>
        <p:txBody>
          <a:bodyPr>
            <a:normAutofit/>
          </a:bodyPr>
          <a:lstStyle/>
          <a:p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L’importance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l’emplacement</a:t>
            </a:r>
            <a:r>
              <a:rPr lang="en-CA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Terre-</a:t>
            </a:r>
            <a:r>
              <a:rPr lang="en-CA" sz="36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Neuve</a:t>
            </a:r>
            <a:endParaRPr lang="en-CA" sz="3600" dirty="0"/>
          </a:p>
        </p:txBody>
      </p:sp>
      <p:pic>
        <p:nvPicPr>
          <p:cNvPr id="5" name="Picture 4" descr="argent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411769" cy="3447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51571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chemeClr val="bg2"/>
                </a:solidFill>
              </a:rPr>
              <a:t>Argentia</a:t>
            </a:r>
            <a:r>
              <a:rPr lang="en-CA" b="1" dirty="0" smtClean="0">
                <a:solidFill>
                  <a:schemeClr val="bg2"/>
                </a:solidFill>
              </a:rPr>
              <a:t> naval base, 1943</a:t>
            </a:r>
            <a:endParaRPr lang="en-CA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4244</TotalTime>
  <Words>1204</Words>
  <Application>Microsoft Office PowerPoint</Application>
  <PresentationFormat>On-screen Show (4:3)</PresentationFormat>
  <Paragraphs>133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Paper</vt:lpstr>
      <vt:lpstr>   La Seconde Guerre Mondiale  1939-1945  </vt:lpstr>
      <vt:lpstr>L’importance de l’emplacement de Terre-Neuve</vt:lpstr>
      <vt:lpstr>Quelques raisons pour la Grande Depression</vt:lpstr>
      <vt:lpstr>La guerre commence...</vt:lpstr>
      <vt:lpstr>Le Nazisme et Adolf Hitler</vt:lpstr>
      <vt:lpstr>Le Nazisme et Adolf Hitler</vt:lpstr>
      <vt:lpstr>Slide 7</vt:lpstr>
      <vt:lpstr>L’importance de l’emplacement de Terre-Neuve</vt:lpstr>
      <vt:lpstr>L’importance de l’emplacement de Terre-Neuve</vt:lpstr>
      <vt:lpstr>L’importance de l’emplacement de Terre-Neuve</vt:lpstr>
      <vt:lpstr>L’importance de l’emplacement de Terre-Neuve</vt:lpstr>
      <vt:lpstr>L’importance de l’emplacement de Terre-Neuve</vt:lpstr>
      <vt:lpstr>Les bases militaires en temps de guerre</vt:lpstr>
      <vt:lpstr>Les bases militaires en temps de guerre</vt:lpstr>
      <vt:lpstr>Les bases militaires en temps de guerre</vt:lpstr>
      <vt:lpstr>Les bases militaires en temps de guerre</vt:lpstr>
      <vt:lpstr>Les bases militaires en temps de guerre</vt:lpstr>
      <vt:lpstr>Les bases militaires en temps de guerre</vt:lpstr>
      <vt:lpstr>Les bases militaires en temps de guerre</vt:lpstr>
      <vt:lpstr>Les bases militaires en temps de guerre</vt:lpstr>
      <vt:lpstr>Les bases militaires en temps de guerre</vt:lpstr>
      <vt:lpstr>Les bases militaires en temps de guerre</vt:lpstr>
      <vt:lpstr>Les terre-neuviens dans la Seconde Guerre Mondiale</vt:lpstr>
      <vt:lpstr>L’enrôlement</vt:lpstr>
      <vt:lpstr>Slide 25</vt:lpstr>
      <vt:lpstr>Les roles de Terre-Neuviens outre-mer:</vt:lpstr>
      <vt:lpstr>Les roles de Terre-Neuviens outre-mer:</vt:lpstr>
      <vt:lpstr>Les roles de Terre-Neuviens outre-mer:</vt:lpstr>
      <vt:lpstr>Les roles de Terre-Neuviens outre-mer:</vt:lpstr>
      <vt:lpstr>Les roles de Terre-Neuviens outre-mer:</vt:lpstr>
      <vt:lpstr>Le 18 Septembre, 1939: Winston Churchill- le premier ministre héroique de la guerre, a remarqué...</vt:lpstr>
      <vt:lpstr>Les services féminins:</vt:lpstr>
      <vt:lpstr>La participation non-militaire</vt:lpstr>
      <vt:lpstr>La participation non-militaire</vt:lpstr>
      <vt:lpstr>La participation non-militaire</vt:lpstr>
      <vt:lpstr>L’aviation:</vt:lpstr>
      <vt:lpstr>L’aviation:</vt:lpstr>
      <vt:lpstr>L’aviation:</vt:lpstr>
      <vt:lpstr>Le camouflage des lumières à St.John’s</vt:lpstr>
      <vt:lpstr>Le camouflage des lumières à St.John’s</vt:lpstr>
      <vt:lpstr>Le camouflage des lumières à St.John’s</vt:lpstr>
      <vt:lpstr>Le camouflage des lumières à St.John’s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Régiment de Terre- Neuve</dc:title>
  <dc:creator>ESD</dc:creator>
  <cp:lastModifiedBy>ESD</cp:lastModifiedBy>
  <cp:revision>346</cp:revision>
  <dcterms:created xsi:type="dcterms:W3CDTF">2013-04-15T11:48:25Z</dcterms:created>
  <dcterms:modified xsi:type="dcterms:W3CDTF">2015-04-27T17:48:32Z</dcterms:modified>
</cp:coreProperties>
</file>