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9" r:id="rId24"/>
    <p:sldId id="27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26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7545BEF-5DD5-4BCE-9530-17DBFBFA6B93}" type="datetimeFigureOut">
              <a:rPr lang="en-CA" smtClean="0"/>
              <a:pPr/>
              <a:t>19/11/2015</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3448031517"/>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208404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545BEF-5DD5-4BCE-9530-17DBFBFA6B93}" type="datetimeFigureOut">
              <a:rPr lang="en-CA" smtClean="0"/>
              <a:pPr/>
              <a:t>19/11/2015</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1354187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545BEF-5DD5-4BCE-9530-17DBFBFA6B93}" type="datetimeFigureOut">
              <a:rPr lang="en-CA" smtClean="0"/>
              <a:pPr/>
              <a:t>19/11/2015</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9ADD85D4-2BED-438D-AA6D-203B8A2E7AEE}" type="slidenum">
              <a:rPr lang="en-CA" smtClean="0"/>
              <a:pPr/>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088029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7545BEF-5DD5-4BCE-9530-17DBFBFA6B93}" type="datetimeFigureOut">
              <a:rPr lang="en-CA" smtClean="0"/>
              <a:pPr/>
              <a:t>19/11/2015</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65941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69777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2783907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379319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7545BEF-5DD5-4BCE-9530-17DBFBFA6B93}" type="datetimeFigureOut">
              <a:rPr lang="en-CA" smtClean="0"/>
              <a:pPr/>
              <a:t>19/11/2015</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250965657"/>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22277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7545BEF-5DD5-4BCE-9530-17DBFBFA6B93}" type="datetimeFigureOut">
              <a:rPr lang="en-CA" smtClean="0"/>
              <a:pPr/>
              <a:t>19/11/2015</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1718303917"/>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229685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312619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415836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3743222199"/>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2746540833"/>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45BEF-5DD5-4BCE-9530-17DBFBFA6B93}" type="datetimeFigureOut">
              <a:rPr lang="en-CA" smtClean="0"/>
              <a:pPr/>
              <a:t>19/11/2015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756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545BEF-5DD5-4BCE-9530-17DBFBFA6B93}" type="datetimeFigureOut">
              <a:rPr lang="en-CA" smtClean="0"/>
              <a:pPr/>
              <a:t>19/11/2015</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DD85D4-2BED-438D-AA6D-203B8A2E7AEE}" type="slidenum">
              <a:rPr lang="en-CA" smtClean="0"/>
              <a:pPr/>
              <a:t>‹#›</a:t>
            </a:fld>
            <a:endParaRPr lang="en-CA"/>
          </a:p>
        </p:txBody>
      </p:sp>
    </p:spTree>
    <p:extLst>
      <p:ext uri="{BB962C8B-B14F-4D97-AF65-F5344CB8AC3E}">
        <p14:creationId xmlns="" xmlns:p14="http://schemas.microsoft.com/office/powerpoint/2010/main" val="1498915111"/>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heritage.nf.ca/first-world-war/articles/beaumont-hamel-fr.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La </a:t>
            </a:r>
            <a:r>
              <a:rPr lang="en-CA" dirty="0" err="1" smtClean="0"/>
              <a:t>bataille</a:t>
            </a:r>
            <a:r>
              <a:rPr lang="en-CA" dirty="0" smtClean="0"/>
              <a:t> de la </a:t>
            </a:r>
            <a:r>
              <a:rPr lang="en-CA" dirty="0" err="1" smtClean="0"/>
              <a:t>somme</a:t>
            </a:r>
            <a:r>
              <a:rPr lang="en-CA" dirty="0" smtClean="0"/>
              <a:t> : Beaumont-</a:t>
            </a:r>
            <a:r>
              <a:rPr lang="en-CA" dirty="0" err="1" smtClean="0"/>
              <a:t>hamel</a:t>
            </a:r>
            <a:endParaRPr lang="en-CA" dirty="0"/>
          </a:p>
        </p:txBody>
      </p:sp>
      <p:sp>
        <p:nvSpPr>
          <p:cNvPr id="3" name="Subtitle 2"/>
          <p:cNvSpPr>
            <a:spLocks noGrp="1"/>
          </p:cNvSpPr>
          <p:nvPr>
            <p:ph type="subTitle" idx="1"/>
          </p:nvPr>
        </p:nvSpPr>
        <p:spPr>
          <a:xfrm>
            <a:off x="1371600" y="3632201"/>
            <a:ext cx="9448800" cy="1554396"/>
          </a:xfrm>
        </p:spPr>
        <p:txBody>
          <a:bodyPr>
            <a:normAutofit/>
          </a:bodyPr>
          <a:lstStyle/>
          <a:p>
            <a:r>
              <a:rPr lang="en-CA" dirty="0" smtClean="0"/>
              <a:t>Sciences </a:t>
            </a:r>
            <a:r>
              <a:rPr lang="en-CA" dirty="0" err="1" smtClean="0"/>
              <a:t>Humaines</a:t>
            </a:r>
            <a:r>
              <a:rPr lang="en-CA" dirty="0" smtClean="0"/>
              <a:t> 8 – </a:t>
            </a:r>
            <a:r>
              <a:rPr lang="en-CA" dirty="0" err="1" smtClean="0"/>
              <a:t>Chapitre</a:t>
            </a:r>
            <a:r>
              <a:rPr lang="en-CA" dirty="0" smtClean="0"/>
              <a:t> 6</a:t>
            </a:r>
          </a:p>
          <a:p>
            <a:endParaRPr lang="en-CA" dirty="0"/>
          </a:p>
          <a:p>
            <a:r>
              <a:rPr lang="en-CA" i="1" dirty="0" err="1" smtClean="0"/>
              <a:t>Toutes</a:t>
            </a:r>
            <a:r>
              <a:rPr lang="en-CA" i="1" dirty="0" smtClean="0"/>
              <a:t> les </a:t>
            </a:r>
            <a:r>
              <a:rPr lang="en-CA" i="1" dirty="0" err="1" smtClean="0"/>
              <a:t>infos</a:t>
            </a:r>
            <a:r>
              <a:rPr lang="en-CA" i="1" dirty="0" smtClean="0"/>
              <a:t> </a:t>
            </a:r>
            <a:r>
              <a:rPr lang="en-CA" i="1" dirty="0" err="1" smtClean="0"/>
              <a:t>dans</a:t>
            </a:r>
            <a:r>
              <a:rPr lang="en-CA" i="1" dirty="0" smtClean="0"/>
              <a:t> </a:t>
            </a:r>
            <a:r>
              <a:rPr lang="en-CA" i="1" dirty="0" err="1" smtClean="0"/>
              <a:t>cette</a:t>
            </a:r>
            <a:r>
              <a:rPr lang="en-CA" i="1" dirty="0" smtClean="0"/>
              <a:t> </a:t>
            </a:r>
            <a:r>
              <a:rPr lang="en-CA" i="1" dirty="0" err="1" smtClean="0"/>
              <a:t>présentation</a:t>
            </a:r>
            <a:r>
              <a:rPr lang="en-CA" i="1" dirty="0" smtClean="0"/>
              <a:t> </a:t>
            </a:r>
            <a:r>
              <a:rPr lang="en-CA" i="1" dirty="0" err="1" smtClean="0"/>
              <a:t>viennent</a:t>
            </a:r>
            <a:r>
              <a:rPr lang="en-CA" i="1" dirty="0" smtClean="0"/>
              <a:t> </a:t>
            </a:r>
            <a:r>
              <a:rPr lang="en-CA" i="1" dirty="0"/>
              <a:t>de :</a:t>
            </a:r>
            <a:br>
              <a:rPr lang="en-CA" i="1" dirty="0"/>
            </a:br>
            <a:r>
              <a:rPr lang="en-CA" i="1" dirty="0">
                <a:hlinkClick r:id="rId2"/>
              </a:rPr>
              <a:t>http://</a:t>
            </a:r>
            <a:r>
              <a:rPr lang="en-CA" i="1" dirty="0" smtClean="0">
                <a:hlinkClick r:id="rId2"/>
              </a:rPr>
              <a:t>www.heritage.nf.ca/first-world-war/articles/beaumont-hamel-fr.php</a:t>
            </a:r>
            <a:r>
              <a:rPr lang="en-CA" i="1" dirty="0" smtClean="0"/>
              <a:t> </a:t>
            </a:r>
            <a:endParaRPr lang="en-CA" i="1" dirty="0"/>
          </a:p>
        </p:txBody>
      </p:sp>
    </p:spTree>
    <p:extLst>
      <p:ext uri="{BB962C8B-B14F-4D97-AF65-F5344CB8AC3E}">
        <p14:creationId xmlns="" xmlns:p14="http://schemas.microsoft.com/office/powerpoint/2010/main" val="142626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512" y="202549"/>
            <a:ext cx="8610600" cy="891733"/>
          </a:xfrm>
        </p:spPr>
        <p:txBody>
          <a:bodyPr/>
          <a:lstStyle/>
          <a:p>
            <a:r>
              <a:rPr lang="en-CA" dirty="0"/>
              <a:t>Le champ de </a:t>
            </a:r>
            <a:r>
              <a:rPr lang="en-CA" dirty="0" err="1"/>
              <a:t>bataille</a:t>
            </a:r>
            <a:endParaRPr lang="en-CA" dirty="0"/>
          </a:p>
        </p:txBody>
      </p:sp>
      <p:sp>
        <p:nvSpPr>
          <p:cNvPr id="3" name="Content Placeholder 2"/>
          <p:cNvSpPr>
            <a:spLocks noGrp="1"/>
          </p:cNvSpPr>
          <p:nvPr>
            <p:ph idx="1"/>
          </p:nvPr>
        </p:nvSpPr>
        <p:spPr>
          <a:xfrm>
            <a:off x="5831174" y="1094283"/>
            <a:ext cx="5675026" cy="5409326"/>
          </a:xfrm>
        </p:spPr>
        <p:txBody>
          <a:bodyPr>
            <a:normAutofit fontScale="92500"/>
          </a:bodyPr>
          <a:lstStyle/>
          <a:p>
            <a:r>
              <a:rPr lang="fr-FR" dirty="0"/>
              <a:t>Le champ de bataille consistait en une bande de terre longue de 34 kilomètres près de la rivière </a:t>
            </a:r>
            <a:r>
              <a:rPr lang="fr-FR" dirty="0" smtClean="0"/>
              <a:t>Somme, en France. Le </a:t>
            </a:r>
            <a:r>
              <a:rPr lang="fr-FR" dirty="0" smtClean="0">
                <a:solidFill>
                  <a:schemeClr val="accent1"/>
                </a:solidFill>
              </a:rPr>
              <a:t>tranchée des Alliés</a:t>
            </a:r>
            <a:r>
              <a:rPr lang="fr-FR" dirty="0" smtClean="0"/>
              <a:t> est en rouge.  </a:t>
            </a:r>
          </a:p>
          <a:p>
            <a:r>
              <a:rPr lang="fr-FR" dirty="0" smtClean="0"/>
              <a:t>Les </a:t>
            </a:r>
            <a:r>
              <a:rPr lang="fr-FR" dirty="0"/>
              <a:t>tranchées alliées s'étendaient le long d'un côté, et celles des Allemands de l'autre côté. </a:t>
            </a:r>
            <a:r>
              <a:rPr lang="fr-FR" dirty="0" smtClean="0"/>
              <a:t>Entre </a:t>
            </a:r>
            <a:r>
              <a:rPr lang="fr-FR" dirty="0"/>
              <a:t>elles se trouvait la zone neutre nommée </a:t>
            </a:r>
            <a:r>
              <a:rPr lang="fr-FR" b="1" dirty="0"/>
              <a:t>no man's </a:t>
            </a:r>
            <a:r>
              <a:rPr lang="fr-FR" b="1" dirty="0" smtClean="0"/>
              <a:t>land</a:t>
            </a:r>
            <a:r>
              <a:rPr lang="fr-FR" dirty="0" smtClean="0"/>
              <a:t> (au milieu des lignes </a:t>
            </a:r>
            <a:r>
              <a:rPr lang="fr-FR" dirty="0" smtClean="0">
                <a:solidFill>
                  <a:schemeClr val="accent1"/>
                </a:solidFill>
              </a:rPr>
              <a:t>rouge</a:t>
            </a:r>
            <a:r>
              <a:rPr lang="fr-FR" dirty="0" smtClean="0"/>
              <a:t> et </a:t>
            </a:r>
            <a:r>
              <a:rPr lang="fr-FR" dirty="0" smtClean="0">
                <a:solidFill>
                  <a:schemeClr val="accent6">
                    <a:lumMod val="75000"/>
                  </a:schemeClr>
                </a:solidFill>
              </a:rPr>
              <a:t>bleu</a:t>
            </a:r>
            <a:r>
              <a:rPr lang="fr-FR" dirty="0" smtClean="0"/>
              <a:t>).</a:t>
            </a:r>
          </a:p>
          <a:p>
            <a:r>
              <a:rPr lang="fr-FR" dirty="0"/>
              <a:t>Plus loin, à une distance de 2 000 à </a:t>
            </a:r>
            <a:r>
              <a:rPr lang="fr-FR" dirty="0" smtClean="0"/>
              <a:t/>
            </a:r>
            <a:br>
              <a:rPr lang="fr-FR" dirty="0" smtClean="0"/>
            </a:br>
            <a:r>
              <a:rPr lang="fr-FR" dirty="0" smtClean="0"/>
              <a:t>5 </a:t>
            </a:r>
            <a:r>
              <a:rPr lang="fr-FR" dirty="0"/>
              <a:t>000 mètres environ, les Allemands avaient construit une </a:t>
            </a:r>
            <a:r>
              <a:rPr lang="fr-FR" dirty="0">
                <a:solidFill>
                  <a:schemeClr val="accent6">
                    <a:lumMod val="75000"/>
                  </a:schemeClr>
                </a:solidFill>
              </a:rPr>
              <a:t>deuxième rangée</a:t>
            </a:r>
            <a:r>
              <a:rPr lang="fr-FR" dirty="0"/>
              <a:t> de tranchées et opéraient encore plus loin dans une </a:t>
            </a:r>
            <a:r>
              <a:rPr lang="fr-FR" dirty="0">
                <a:solidFill>
                  <a:schemeClr val="accent6">
                    <a:lumMod val="75000"/>
                  </a:schemeClr>
                </a:solidFill>
              </a:rPr>
              <a:t>troisième rangée</a:t>
            </a:r>
            <a:r>
              <a:rPr lang="fr-FR" dirty="0"/>
              <a:t>. </a:t>
            </a:r>
            <a:r>
              <a:rPr lang="fr-FR" dirty="0" smtClean="0"/>
              <a:t/>
            </a:r>
            <a:br>
              <a:rPr lang="fr-FR" dirty="0" smtClean="0"/>
            </a:br>
            <a:endParaRPr lang="fr-FR" dirty="0" smtClean="0"/>
          </a:p>
          <a:p>
            <a:r>
              <a:rPr lang="fr-FR" dirty="0" smtClean="0">
                <a:sym typeface="Wingdings" panose="05000000000000000000" pitchFamily="2" charset="2"/>
              </a:rPr>
              <a:t> </a:t>
            </a:r>
            <a:r>
              <a:rPr lang="fr-FR" dirty="0" smtClean="0"/>
              <a:t>Objectifs </a:t>
            </a:r>
            <a:r>
              <a:rPr lang="fr-FR" dirty="0"/>
              <a:t>britanniques à la Somme, 1er juillet 1916</a:t>
            </a:r>
            <a:endParaRPr lang="en-CA" dirty="0"/>
          </a:p>
        </p:txBody>
      </p:sp>
      <p:pic>
        <p:nvPicPr>
          <p:cNvPr id="5122" name="Picture 2" descr="British Objectives at the Somme, 1 July 19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4742" y="352451"/>
            <a:ext cx="4913523" cy="61511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48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Le </a:t>
            </a:r>
            <a:r>
              <a:rPr lang="fr-FR" dirty="0" smtClean="0"/>
              <a:t>Régiment de Terre-Neuve était </a:t>
            </a:r>
            <a:r>
              <a:rPr lang="fr-FR" dirty="0"/>
              <a:t>posté dans des tranchées près du village français Beaumont Hamel, qui se trouvait derrière les lignes allemandes. C'était une position stratégique difficile. </a:t>
            </a:r>
            <a:r>
              <a:rPr lang="fr-FR" dirty="0" smtClean="0"/>
              <a:t/>
            </a:r>
            <a:br>
              <a:rPr lang="fr-FR" dirty="0" smtClean="0"/>
            </a:br>
            <a:endParaRPr lang="fr-FR" dirty="0" smtClean="0"/>
          </a:p>
          <a:p>
            <a:r>
              <a:rPr lang="fr-FR" dirty="0"/>
              <a:t>Le </a:t>
            </a:r>
            <a:r>
              <a:rPr lang="fr-FR" dirty="0" smtClean="0"/>
              <a:t>Régiment de Terre-Neuve (et </a:t>
            </a:r>
            <a:r>
              <a:rPr lang="fr-FR" dirty="0"/>
              <a:t>le reste de la </a:t>
            </a:r>
            <a:r>
              <a:rPr lang="fr-FR" dirty="0" smtClean="0"/>
              <a:t>88</a:t>
            </a:r>
            <a:r>
              <a:rPr lang="fr-FR" baseline="30000" dirty="0" smtClean="0"/>
              <a:t>e</a:t>
            </a:r>
            <a:r>
              <a:rPr lang="fr-FR" dirty="0" smtClean="0"/>
              <a:t> brigade</a:t>
            </a:r>
            <a:r>
              <a:rPr lang="fr-FR" dirty="0"/>
              <a:t>) avait pour mission de prendre contrôle des tranchées allemandes situées près du village de Beaumont-Hamel. </a:t>
            </a:r>
            <a:endParaRPr lang="fr-FR" dirty="0" smtClean="0"/>
          </a:p>
          <a:p>
            <a:endParaRPr lang="en-CA" dirty="0"/>
          </a:p>
        </p:txBody>
      </p:sp>
    </p:spTree>
    <p:extLst>
      <p:ext uri="{BB962C8B-B14F-4D97-AF65-F5344CB8AC3E}">
        <p14:creationId xmlns="" xmlns:p14="http://schemas.microsoft.com/office/powerpoint/2010/main" val="8714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Heure</a:t>
            </a:r>
            <a:r>
              <a:rPr lang="en-CA" dirty="0"/>
              <a:t> H</a:t>
            </a:r>
          </a:p>
        </p:txBody>
      </p:sp>
      <p:sp>
        <p:nvSpPr>
          <p:cNvPr id="3" name="Content Placeholder 2"/>
          <p:cNvSpPr>
            <a:spLocks noGrp="1"/>
          </p:cNvSpPr>
          <p:nvPr>
            <p:ph idx="1"/>
          </p:nvPr>
        </p:nvSpPr>
        <p:spPr/>
        <p:txBody>
          <a:bodyPr/>
          <a:lstStyle/>
          <a:p>
            <a:r>
              <a:rPr lang="fr-FR" dirty="0"/>
              <a:t>L'offensive commença le matin du 1er juillet 1916 à 6 heures, où les forces alliées, avec le soutien de l'artillerie, se mirent à bombarder les Allemands pendant près d'une heure. </a:t>
            </a:r>
            <a:r>
              <a:rPr lang="fr-FR" dirty="0" smtClean="0"/>
              <a:t/>
            </a:r>
            <a:br>
              <a:rPr lang="fr-FR" dirty="0" smtClean="0"/>
            </a:br>
            <a:endParaRPr lang="fr-FR" dirty="0" smtClean="0"/>
          </a:p>
          <a:p>
            <a:r>
              <a:rPr lang="fr-FR" dirty="0" smtClean="0"/>
              <a:t>À </a:t>
            </a:r>
            <a:r>
              <a:rPr lang="fr-FR" dirty="0"/>
              <a:t>7 h 20, ils firent exploser plus de 18 000 kilogrammes d'explosifs sous </a:t>
            </a:r>
            <a:r>
              <a:rPr lang="fr-FR" dirty="0" err="1"/>
              <a:t>Hawthorn</a:t>
            </a:r>
            <a:r>
              <a:rPr lang="fr-FR" dirty="0"/>
              <a:t> Ridge, lequel était un important bastion des Allemands sur la ligne de front, à environ 700 mètres à l'ouest Beaumont Hamel. </a:t>
            </a:r>
            <a:r>
              <a:rPr lang="fr-FR" dirty="0" smtClean="0"/>
              <a:t/>
            </a:r>
            <a:br>
              <a:rPr lang="fr-FR" dirty="0" smtClean="0"/>
            </a:br>
            <a:endParaRPr lang="fr-FR" dirty="0" smtClean="0"/>
          </a:p>
          <a:p>
            <a:r>
              <a:rPr lang="fr-FR" dirty="0" smtClean="0"/>
              <a:t>L'explosion </a:t>
            </a:r>
            <a:r>
              <a:rPr lang="fr-FR" dirty="0"/>
              <a:t>transforma ce lieu en un cratère géant mesurant 40 mètres de largeur et 18 mètres de profondeur.</a:t>
            </a:r>
            <a:endParaRPr lang="en-CA" dirty="0"/>
          </a:p>
        </p:txBody>
      </p:sp>
    </p:spTree>
    <p:extLst>
      <p:ext uri="{BB962C8B-B14F-4D97-AF65-F5344CB8AC3E}">
        <p14:creationId xmlns="" xmlns:p14="http://schemas.microsoft.com/office/powerpoint/2010/main" val="53296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0"/>
            <a:ext cx="4215984" cy="4024125"/>
          </a:xfrm>
        </p:spPr>
        <p:txBody>
          <a:bodyPr/>
          <a:lstStyle/>
          <a:p>
            <a:r>
              <a:rPr lang="fr-FR" dirty="0"/>
              <a:t>Mine explosant à </a:t>
            </a:r>
            <a:r>
              <a:rPr lang="fr-FR" dirty="0" err="1"/>
              <a:t>Hawthorn</a:t>
            </a:r>
            <a:r>
              <a:rPr lang="fr-FR" dirty="0"/>
              <a:t> Ridge, le 1er juillet </a:t>
            </a:r>
            <a:r>
              <a:rPr lang="fr-FR" dirty="0" smtClean="0"/>
              <a:t>1916 </a:t>
            </a:r>
            <a:r>
              <a:rPr lang="fr-FR" dirty="0" smtClean="0">
                <a:sym typeface="Wingdings" panose="05000000000000000000" pitchFamily="2" charset="2"/>
              </a:rPr>
              <a:t> </a:t>
            </a:r>
            <a:endParaRPr lang="en-CA" dirty="0"/>
          </a:p>
        </p:txBody>
      </p:sp>
      <p:pic>
        <p:nvPicPr>
          <p:cNvPr id="6146" name="Picture 2" descr="Hawthorn Ridge Mine, July 1, 19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1508" y="1566274"/>
            <a:ext cx="6443781" cy="46524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557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0"/>
            <a:ext cx="3646357" cy="4024125"/>
          </a:xfrm>
        </p:spPr>
        <p:txBody>
          <a:bodyPr/>
          <a:lstStyle/>
          <a:p>
            <a:r>
              <a:rPr lang="fr-FR" dirty="0" smtClean="0"/>
              <a:t>Les soldats qui sortent des tranchées pendant la Bataille </a:t>
            </a:r>
            <a:r>
              <a:rPr lang="fr-FR" dirty="0"/>
              <a:t>de la Somme, le </a:t>
            </a:r>
            <a:r>
              <a:rPr lang="fr-FR" dirty="0" smtClean="0"/>
              <a:t>1</a:t>
            </a:r>
            <a:r>
              <a:rPr lang="fr-FR" baseline="30000" dirty="0" smtClean="0"/>
              <a:t>er</a:t>
            </a:r>
            <a:r>
              <a:rPr lang="fr-FR" dirty="0" smtClean="0"/>
              <a:t> juillet 1916 </a:t>
            </a:r>
            <a:r>
              <a:rPr lang="fr-FR" dirty="0" smtClean="0">
                <a:sym typeface="Wingdings" panose="05000000000000000000" pitchFamily="2" charset="2"/>
              </a:rPr>
              <a:t> </a:t>
            </a:r>
            <a:endParaRPr lang="en-CA" dirty="0"/>
          </a:p>
        </p:txBody>
      </p:sp>
      <p:pic>
        <p:nvPicPr>
          <p:cNvPr id="7170" name="Picture 2" descr="Battle of the Somme, July 1, 19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2586" y="1049185"/>
            <a:ext cx="6947464" cy="5291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505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0"/>
            <a:ext cx="10820400" cy="4228274"/>
          </a:xfrm>
        </p:spPr>
        <p:txBody>
          <a:bodyPr>
            <a:normAutofit/>
          </a:bodyPr>
          <a:lstStyle/>
          <a:p>
            <a:r>
              <a:rPr lang="fr-FR" dirty="0"/>
              <a:t>Dès 8 heures, il régnait une grande confusion le long des lignes des Alliées</a:t>
            </a:r>
            <a:r>
              <a:rPr lang="fr-FR" dirty="0" smtClean="0"/>
              <a:t>.</a:t>
            </a:r>
            <a:br>
              <a:rPr lang="fr-FR" dirty="0" smtClean="0"/>
            </a:br>
            <a:r>
              <a:rPr lang="fr-FR" dirty="0" smtClean="0"/>
              <a:t> </a:t>
            </a:r>
          </a:p>
          <a:p>
            <a:r>
              <a:rPr lang="fr-FR" dirty="0" smtClean="0"/>
              <a:t>Les </a:t>
            </a:r>
            <a:r>
              <a:rPr lang="fr-FR" dirty="0"/>
              <a:t>deux premières vagues d'attaques se soldèrent par des échecs dévastateurs, mais les commandants britanniques recevaient des rapports contradictoires du champ de bataille. </a:t>
            </a:r>
            <a:r>
              <a:rPr lang="fr-FR" dirty="0" smtClean="0"/>
              <a:t/>
            </a:r>
            <a:br>
              <a:rPr lang="fr-FR" dirty="0" smtClean="0"/>
            </a:br>
            <a:endParaRPr lang="fr-FR" dirty="0" smtClean="0"/>
          </a:p>
          <a:p>
            <a:r>
              <a:rPr lang="fr-FR" dirty="0" smtClean="0"/>
              <a:t>Pour </a:t>
            </a:r>
            <a:r>
              <a:rPr lang="fr-FR" dirty="0"/>
              <a:t>aggraver encore plus les choses, les commandants de division interprétèrent à tort les fusées éclairantes des Allemands comme un signal de succès de la 87e brigade attaquante. </a:t>
            </a:r>
            <a:r>
              <a:rPr lang="fr-FR" dirty="0" smtClean="0"/>
              <a:t/>
            </a:r>
            <a:br>
              <a:rPr lang="fr-FR" dirty="0" smtClean="0"/>
            </a:br>
            <a:endParaRPr lang="fr-FR" dirty="0" smtClean="0"/>
          </a:p>
          <a:p>
            <a:r>
              <a:rPr lang="fr-FR" dirty="0" smtClean="0"/>
              <a:t>À </a:t>
            </a:r>
            <a:r>
              <a:rPr lang="fr-FR" dirty="0"/>
              <a:t>8 h 45, le Brigadier-général Douglas Edward Cayley ordonna au Newfoundland </a:t>
            </a:r>
            <a:r>
              <a:rPr lang="fr-FR" dirty="0" err="1"/>
              <a:t>Regiment</a:t>
            </a:r>
            <a:r>
              <a:rPr lang="fr-FR" dirty="0"/>
              <a:t> d'avancer « aussitôt que possible ».</a:t>
            </a:r>
            <a:endParaRPr lang="en-CA" dirty="0"/>
          </a:p>
        </p:txBody>
      </p:sp>
    </p:spTree>
    <p:extLst>
      <p:ext uri="{BB962C8B-B14F-4D97-AF65-F5344CB8AC3E}">
        <p14:creationId xmlns="" xmlns:p14="http://schemas.microsoft.com/office/powerpoint/2010/main" val="237541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 </a:t>
            </a:r>
            <a:r>
              <a:rPr lang="en-CA" dirty="0" smtClean="0"/>
              <a:t>Regiment de </a:t>
            </a:r>
            <a:br>
              <a:rPr lang="en-CA" dirty="0" smtClean="0"/>
            </a:br>
            <a:r>
              <a:rPr lang="en-CA" dirty="0" err="1" smtClean="0"/>
              <a:t>terre-neuve</a:t>
            </a:r>
            <a:r>
              <a:rPr lang="en-CA" dirty="0" smtClean="0"/>
              <a:t> </a:t>
            </a:r>
            <a:r>
              <a:rPr lang="en-CA" dirty="0" err="1" smtClean="0"/>
              <a:t>s'avance</a:t>
            </a:r>
            <a:endParaRPr lang="en-CA" dirty="0"/>
          </a:p>
        </p:txBody>
      </p:sp>
      <p:sp>
        <p:nvSpPr>
          <p:cNvPr id="3" name="Content Placeholder 2"/>
          <p:cNvSpPr>
            <a:spLocks noGrp="1"/>
          </p:cNvSpPr>
          <p:nvPr>
            <p:ph idx="1"/>
          </p:nvPr>
        </p:nvSpPr>
        <p:spPr>
          <a:xfrm>
            <a:off x="685800" y="2445745"/>
            <a:ext cx="10820400" cy="3772940"/>
          </a:xfrm>
        </p:spPr>
        <p:txBody>
          <a:bodyPr/>
          <a:lstStyle/>
          <a:p>
            <a:r>
              <a:rPr lang="fr-FR" dirty="0"/>
              <a:t>Les hommes quittèrent leurs tranchées à 9 h 15, après avoir reçu l'ordre de s'emparer des première et deuxième rangées de tranchées ennemies</a:t>
            </a:r>
            <a:r>
              <a:rPr lang="fr-FR" dirty="0" smtClean="0"/>
              <a:t>.</a:t>
            </a:r>
            <a:br>
              <a:rPr lang="fr-FR" dirty="0" smtClean="0"/>
            </a:br>
            <a:endParaRPr lang="fr-FR" dirty="0" smtClean="0"/>
          </a:p>
          <a:p>
            <a:r>
              <a:rPr lang="fr-FR" dirty="0"/>
              <a:t>Le Soldat Anthony Stacey décrivit l'avancée comme suit dans ses mémoires (</a:t>
            </a:r>
            <a:r>
              <a:rPr lang="fr-FR" i="1" dirty="0" err="1"/>
              <a:t>Memoirs</a:t>
            </a:r>
            <a:r>
              <a:rPr lang="fr-FR" i="1" dirty="0"/>
              <a:t> of a Blue </a:t>
            </a:r>
            <a:r>
              <a:rPr lang="fr-FR" i="1" dirty="0" err="1"/>
              <a:t>Puttee</a:t>
            </a:r>
            <a:r>
              <a:rPr lang="fr-FR" dirty="0"/>
              <a:t>) : « La nuit d'avant, des barbelés avaient été coupés devant notre ligne de front et des ponts étaient étendus le long de la tranchée. C'était un piège mortel pour nos hommes, car les ennemis avaient réglé la visée de leur mitrailleuse là où les barbelés avaient été coupés et il ne leur restait plus qu'à tirer. » (85) [Traduction]</a:t>
            </a:r>
            <a:endParaRPr lang="en-CA" dirty="0"/>
          </a:p>
        </p:txBody>
      </p:sp>
    </p:spTree>
    <p:extLst>
      <p:ext uri="{BB962C8B-B14F-4D97-AF65-F5344CB8AC3E}">
        <p14:creationId xmlns="" xmlns:p14="http://schemas.microsoft.com/office/powerpoint/2010/main" val="294965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Les quelques hommes qui atteignirent les lignes allemandes furent horrifiés de découvrir que le barrage d'artillerie ayant duré toute la semaine qui précéda l'attaque n'avait pas réussi à couper les fils barbelés allemands</a:t>
            </a:r>
            <a:r>
              <a:rPr lang="fr-FR" dirty="0" smtClean="0"/>
              <a:t>.</a:t>
            </a:r>
            <a:br>
              <a:rPr lang="fr-FR" dirty="0" smtClean="0"/>
            </a:br>
            <a:endParaRPr lang="fr-FR" dirty="0" smtClean="0"/>
          </a:p>
          <a:p>
            <a:r>
              <a:rPr lang="fr-FR" dirty="0"/>
              <a:t>Ainsi, la majorité des soldats qui réussirent à atteindre les tranchées ennemies furent tués, coincés dans les barbelés intacts</a:t>
            </a:r>
            <a:r>
              <a:rPr lang="fr-FR" dirty="0" smtClean="0"/>
              <a:t>.</a:t>
            </a:r>
          </a:p>
          <a:p>
            <a:endParaRPr lang="en-CA" dirty="0"/>
          </a:p>
        </p:txBody>
      </p:sp>
    </p:spTree>
    <p:extLst>
      <p:ext uri="{BB962C8B-B14F-4D97-AF65-F5344CB8AC3E}">
        <p14:creationId xmlns="" xmlns:p14="http://schemas.microsoft.com/office/powerpoint/2010/main" val="251249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Échec</a:t>
            </a:r>
            <a:r>
              <a:rPr lang="en-CA" dirty="0"/>
              <a:t> de </a:t>
            </a:r>
            <a:r>
              <a:rPr lang="en-CA" dirty="0" err="1"/>
              <a:t>l'attaque</a:t>
            </a:r>
            <a:endParaRPr lang="en-CA" dirty="0"/>
          </a:p>
        </p:txBody>
      </p:sp>
      <p:sp>
        <p:nvSpPr>
          <p:cNvPr id="3" name="Content Placeholder 2"/>
          <p:cNvSpPr>
            <a:spLocks noGrp="1"/>
          </p:cNvSpPr>
          <p:nvPr>
            <p:ph idx="1"/>
          </p:nvPr>
        </p:nvSpPr>
        <p:spPr/>
        <p:txBody>
          <a:bodyPr/>
          <a:lstStyle/>
          <a:p>
            <a:r>
              <a:rPr lang="fr-FR" dirty="0"/>
              <a:t>À 9 h 45, le commandant du </a:t>
            </a:r>
            <a:r>
              <a:rPr lang="fr-FR" dirty="0" smtClean="0"/>
              <a:t>Régiment de Terre-Neuve, </a:t>
            </a:r>
            <a:r>
              <a:rPr lang="fr-FR" dirty="0"/>
              <a:t>le Lieutenant-colonel Arthur </a:t>
            </a:r>
            <a:r>
              <a:rPr lang="fr-FR" dirty="0" err="1"/>
              <a:t>Hadow</a:t>
            </a:r>
            <a:r>
              <a:rPr lang="fr-FR" dirty="0"/>
              <a:t>, signala au quartier général que l'attaque avait échoué</a:t>
            </a:r>
            <a:r>
              <a:rPr lang="fr-FR" dirty="0" smtClean="0"/>
              <a:t>.</a:t>
            </a:r>
            <a:br>
              <a:rPr lang="fr-FR" dirty="0" smtClean="0"/>
            </a:br>
            <a:r>
              <a:rPr lang="fr-FR" dirty="0" smtClean="0"/>
              <a:t> </a:t>
            </a:r>
          </a:p>
          <a:p>
            <a:r>
              <a:rPr lang="fr-FR" dirty="0"/>
              <a:t>Durant toute la journée, les survivants tentèrent de parcourir la longue et dangereuse distance pour retourner dans leurs lignes, en esquivant les tireurs d'élite ennemis et les feux de l'artillerie. </a:t>
            </a:r>
            <a:r>
              <a:rPr lang="fr-FR" dirty="0" smtClean="0"/>
              <a:t/>
            </a:r>
            <a:br>
              <a:rPr lang="fr-FR" dirty="0" smtClean="0"/>
            </a:br>
            <a:endParaRPr lang="fr-FR" dirty="0" smtClean="0"/>
          </a:p>
          <a:p>
            <a:r>
              <a:rPr lang="fr-FR" dirty="0" smtClean="0"/>
              <a:t>Le </a:t>
            </a:r>
            <a:r>
              <a:rPr lang="fr-FR" dirty="0"/>
              <a:t>Soldat James McGrath demeura sur le champ de bataille pendant près de 17 heures avant de finalement réussir à se mettre à l'abri.</a:t>
            </a:r>
            <a:endParaRPr lang="en-CA" dirty="0"/>
          </a:p>
        </p:txBody>
      </p:sp>
    </p:spTree>
    <p:extLst>
      <p:ext uri="{BB962C8B-B14F-4D97-AF65-F5344CB8AC3E}">
        <p14:creationId xmlns="" xmlns:p14="http://schemas.microsoft.com/office/powerpoint/2010/main" val="269857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83884"/>
            <a:ext cx="10820400" cy="4334801"/>
          </a:xfrm>
        </p:spPr>
        <p:txBody>
          <a:bodyPr>
            <a:normAutofit/>
          </a:bodyPr>
          <a:lstStyle/>
          <a:p>
            <a:r>
              <a:rPr lang="fr-FR" dirty="0"/>
              <a:t>« Les Allemands nous ont véritablement écrasés», relata-t-il plus tard dans le Newfoundland </a:t>
            </a:r>
            <a:r>
              <a:rPr lang="fr-FR" dirty="0" err="1"/>
              <a:t>Quarterly</a:t>
            </a:r>
            <a:r>
              <a:rPr lang="fr-FR" dirty="0"/>
              <a:t>. « J'ai pu atteindre leur barbelé, où j'ai reçu un premier tir. Quand j'ai tenté de sauter dans leur tranchée, on m'a atteint à la jambe. Je suis resté étendu 15 heures dans le « no man's land », puis j'ai rampé sur un mille et quart. Ils ont recommencé à me tirer dessus et m'ont atteint à la jambe gauche. Alors, j'ai attendu une heure de plus avant de bouger ne pouvant désormais me servir que de mon bras gauche..... J'approchais de notre propre tranchée quand j'ai reçu un autre tir, cette fois près de la hanche, alors que je rampais. J'ai réussi à atteindre notre propre ligne. J'ai vu qu'elle avait été évacuée, car notre artillerie bombardait lourdement leurs tranchées. Leurs tirs ont repris et j'ai dû rester dans un trou pour autre heure. J'ai été sauvé par le Capitaine </a:t>
            </a:r>
            <a:r>
              <a:rPr lang="fr-FR" dirty="0" err="1"/>
              <a:t>Windeler</a:t>
            </a:r>
            <a:r>
              <a:rPr lang="fr-FR" dirty="0"/>
              <a:t>, qui m'a porté sur son dos deux milles jusqu'au poste de secours. Dieu merci, mes blessures sont superficielles et guériront en un rien de temps. » (</a:t>
            </a:r>
            <a:r>
              <a:rPr lang="fr-FR" i="1" dirty="0" err="1"/>
              <a:t>Better</a:t>
            </a:r>
            <a:r>
              <a:rPr lang="fr-FR" i="1" dirty="0"/>
              <a:t> </a:t>
            </a:r>
            <a:r>
              <a:rPr lang="fr-FR" i="1" dirty="0" err="1"/>
              <a:t>than</a:t>
            </a:r>
            <a:r>
              <a:rPr lang="fr-FR" i="1" dirty="0"/>
              <a:t> the Best</a:t>
            </a:r>
            <a:r>
              <a:rPr lang="fr-FR" dirty="0"/>
              <a:t>, 5</a:t>
            </a:r>
            <a:r>
              <a:rPr lang="fr-FR" dirty="0" smtClean="0"/>
              <a:t>) </a:t>
            </a:r>
            <a:endParaRPr lang="en-CA" dirty="0"/>
          </a:p>
        </p:txBody>
      </p:sp>
    </p:spTree>
    <p:extLst>
      <p:ext uri="{BB962C8B-B14F-4D97-AF65-F5344CB8AC3E}">
        <p14:creationId xmlns="" xmlns:p14="http://schemas.microsoft.com/office/powerpoint/2010/main" val="374881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438" y="1810863"/>
            <a:ext cx="5682822" cy="4024125"/>
          </a:xfrm>
        </p:spPr>
        <p:txBody>
          <a:bodyPr>
            <a:normAutofit lnSpcReduction="10000"/>
          </a:bodyPr>
          <a:lstStyle/>
          <a:p>
            <a:r>
              <a:rPr lang="fr-FR" dirty="0"/>
              <a:t>L'avance tragique du </a:t>
            </a:r>
            <a:r>
              <a:rPr lang="fr-FR" dirty="0" smtClean="0"/>
              <a:t>Régiment de</a:t>
            </a:r>
            <a:br>
              <a:rPr lang="fr-FR" dirty="0" smtClean="0"/>
            </a:br>
            <a:r>
              <a:rPr lang="fr-FR" dirty="0" smtClean="0"/>
              <a:t>Terre-Neuve à </a:t>
            </a:r>
            <a:r>
              <a:rPr lang="fr-FR" dirty="0"/>
              <a:t>Beaumont-Hamel le </a:t>
            </a:r>
            <a:r>
              <a:rPr lang="fr-FR" dirty="0" smtClean="0"/>
              <a:t/>
            </a:r>
            <a:br>
              <a:rPr lang="fr-FR" dirty="0" smtClean="0"/>
            </a:br>
            <a:r>
              <a:rPr lang="fr-FR" dirty="0" smtClean="0"/>
              <a:t>matin du 1</a:t>
            </a:r>
            <a:r>
              <a:rPr lang="fr-FR" baseline="30000" dirty="0" smtClean="0"/>
              <a:t>er</a:t>
            </a:r>
            <a:r>
              <a:rPr lang="fr-FR" dirty="0" smtClean="0"/>
              <a:t> juillet </a:t>
            </a:r>
            <a:r>
              <a:rPr lang="fr-FR" dirty="0"/>
              <a:t>1916 est depuis </a:t>
            </a:r>
            <a:r>
              <a:rPr lang="fr-FR" dirty="0" smtClean="0"/>
              <a:t/>
            </a:r>
            <a:br>
              <a:rPr lang="fr-FR" dirty="0" smtClean="0"/>
            </a:br>
            <a:r>
              <a:rPr lang="fr-FR" dirty="0" smtClean="0"/>
              <a:t>longtemps devenue </a:t>
            </a:r>
            <a:r>
              <a:rPr lang="fr-FR" dirty="0"/>
              <a:t>un symbole </a:t>
            </a:r>
            <a:r>
              <a:rPr lang="fr-FR" dirty="0" smtClean="0"/>
              <a:t/>
            </a:r>
            <a:br>
              <a:rPr lang="fr-FR" dirty="0" smtClean="0"/>
            </a:br>
            <a:r>
              <a:rPr lang="fr-FR" dirty="0" smtClean="0"/>
              <a:t>durable </a:t>
            </a:r>
            <a:r>
              <a:rPr lang="fr-FR" dirty="0"/>
              <a:t>de sa </a:t>
            </a:r>
            <a:r>
              <a:rPr lang="fr-FR" dirty="0" smtClean="0"/>
              <a:t>vaillance </a:t>
            </a:r>
            <a:r>
              <a:rPr lang="fr-FR" dirty="0"/>
              <a:t>et des terribles </a:t>
            </a:r>
            <a:r>
              <a:rPr lang="fr-FR" dirty="0" smtClean="0"/>
              <a:t/>
            </a:r>
            <a:br>
              <a:rPr lang="fr-FR" dirty="0" smtClean="0"/>
            </a:br>
            <a:r>
              <a:rPr lang="fr-FR" dirty="0" smtClean="0"/>
              <a:t>sacrifices </a:t>
            </a:r>
            <a:r>
              <a:rPr lang="fr-FR" dirty="0"/>
              <a:t>qu'il </a:t>
            </a:r>
            <a:r>
              <a:rPr lang="fr-FR" dirty="0" smtClean="0"/>
              <a:t>a </a:t>
            </a:r>
            <a:r>
              <a:rPr lang="fr-FR" dirty="0"/>
              <a:t>consentis en temps de </a:t>
            </a:r>
            <a:r>
              <a:rPr lang="fr-FR" dirty="0" smtClean="0"/>
              <a:t/>
            </a:r>
            <a:br>
              <a:rPr lang="fr-FR" dirty="0" smtClean="0"/>
            </a:br>
            <a:r>
              <a:rPr lang="fr-FR" dirty="0" smtClean="0"/>
              <a:t>guerre</a:t>
            </a:r>
            <a:r>
              <a:rPr lang="fr-FR" dirty="0"/>
              <a:t>. </a:t>
            </a:r>
            <a:endParaRPr lang="fr-FR" dirty="0" smtClean="0"/>
          </a:p>
          <a:p>
            <a:endParaRPr lang="fr-FR" dirty="0"/>
          </a:p>
          <a:p>
            <a:r>
              <a:rPr lang="fr-FR" dirty="0" smtClean="0"/>
              <a:t>Les soldats du Régiment de Terre-</a:t>
            </a:r>
            <a:br>
              <a:rPr lang="fr-FR" dirty="0" smtClean="0"/>
            </a:br>
            <a:r>
              <a:rPr lang="fr-FR" dirty="0" smtClean="0"/>
              <a:t>Neuve dans la tranchée St. John’s </a:t>
            </a:r>
            <a:br>
              <a:rPr lang="fr-FR" dirty="0" smtClean="0"/>
            </a:br>
            <a:r>
              <a:rPr lang="fr-FR" dirty="0" smtClean="0"/>
              <a:t>Road. </a:t>
            </a:r>
            <a:r>
              <a:rPr lang="fr-FR" dirty="0"/>
              <a:t>Cette photo a été prise avant </a:t>
            </a:r>
            <a:r>
              <a:rPr lang="fr-FR" dirty="0" smtClean="0"/>
              <a:t/>
            </a:r>
            <a:br>
              <a:rPr lang="fr-FR" dirty="0" smtClean="0"/>
            </a:br>
            <a:r>
              <a:rPr lang="fr-FR" dirty="0" smtClean="0"/>
              <a:t>le </a:t>
            </a:r>
            <a:r>
              <a:rPr lang="fr-FR" dirty="0"/>
              <a:t>début de l'attaque à </a:t>
            </a:r>
            <a:r>
              <a:rPr lang="fr-FR" dirty="0" smtClean="0"/>
              <a:t>Beaumont-</a:t>
            </a:r>
            <a:br>
              <a:rPr lang="fr-FR" dirty="0" smtClean="0"/>
            </a:br>
            <a:r>
              <a:rPr lang="fr-FR" dirty="0" smtClean="0"/>
              <a:t>Hamel</a:t>
            </a:r>
            <a:r>
              <a:rPr lang="fr-FR" dirty="0"/>
              <a:t>, le </a:t>
            </a:r>
            <a:r>
              <a:rPr lang="fr-FR" dirty="0" smtClean="0"/>
              <a:t>1</a:t>
            </a:r>
            <a:r>
              <a:rPr lang="fr-FR" baseline="30000" dirty="0" smtClean="0"/>
              <a:t>er</a:t>
            </a:r>
            <a:r>
              <a:rPr lang="fr-FR" dirty="0" smtClean="0"/>
              <a:t> juillet </a:t>
            </a:r>
            <a:r>
              <a:rPr lang="fr-FR" dirty="0"/>
              <a:t>1916</a:t>
            </a:r>
            <a:r>
              <a:rPr lang="fr-FR" dirty="0" smtClean="0"/>
              <a:t>. </a:t>
            </a:r>
            <a:r>
              <a:rPr lang="fr-FR" dirty="0" smtClean="0">
                <a:sym typeface="Wingdings" panose="05000000000000000000" pitchFamily="2" charset="2"/>
              </a:rPr>
              <a:t> </a:t>
            </a:r>
            <a:endParaRPr lang="en-CA" dirty="0"/>
          </a:p>
        </p:txBody>
      </p:sp>
      <p:pic>
        <p:nvPicPr>
          <p:cNvPr id="1026" name="Picture 2" descr="Des soldats de Terre-Neuve dans la tranchée de soutien de St. John's, le 1er juillet 19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71016" y="900261"/>
            <a:ext cx="5444605" cy="52757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851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0"/>
            <a:ext cx="3496456" cy="4024125"/>
          </a:xfrm>
        </p:spPr>
        <p:txBody>
          <a:bodyPr/>
          <a:lstStyle/>
          <a:p>
            <a:r>
              <a:rPr lang="fr-FR" dirty="0"/>
              <a:t>Un homme blessé est transporté durant la bataille de la Somme, en </a:t>
            </a:r>
            <a:r>
              <a:rPr lang="fr-FR" dirty="0" smtClean="0"/>
              <a:t>1916 </a:t>
            </a:r>
            <a:r>
              <a:rPr lang="fr-FR" dirty="0" smtClean="0">
                <a:sym typeface="Wingdings" panose="05000000000000000000" pitchFamily="2" charset="2"/>
              </a:rPr>
              <a:t> </a:t>
            </a:r>
            <a:endParaRPr lang="en-CA" dirty="0"/>
          </a:p>
        </p:txBody>
      </p:sp>
      <p:pic>
        <p:nvPicPr>
          <p:cNvPr id="8194" name="Picture 2" descr="A Wounded Man is Brought in at the Battle of the Somme, 19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32701" y="1826442"/>
            <a:ext cx="7228073" cy="43922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375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37" y="1388125"/>
            <a:ext cx="7004154" cy="5133861"/>
          </a:xfrm>
        </p:spPr>
        <p:txBody>
          <a:bodyPr>
            <a:normAutofit fontScale="92500"/>
          </a:bodyPr>
          <a:lstStyle/>
          <a:p>
            <a:r>
              <a:rPr lang="fr-FR" dirty="0"/>
              <a:t>Durant une seule matinée, près de 20 000 soldats britanniques furent tués et 37 000 autres furent blessés. </a:t>
            </a:r>
            <a:r>
              <a:rPr lang="fr-FR" dirty="0" smtClean="0"/>
              <a:t/>
            </a:r>
            <a:br>
              <a:rPr lang="fr-FR" dirty="0" smtClean="0"/>
            </a:br>
            <a:endParaRPr lang="fr-FR" dirty="0" smtClean="0"/>
          </a:p>
          <a:p>
            <a:r>
              <a:rPr lang="fr-FR" dirty="0" smtClean="0"/>
              <a:t>Le Régiment de Terre-Neuve fut </a:t>
            </a:r>
            <a:r>
              <a:rPr lang="fr-FR" dirty="0"/>
              <a:t>presque anéanti. Quand on fit l'appel , seuls 68 hommes répondirent - 324 hommes furent ainsi tués ou portés disparus et présumés morts, et 386 autres furent blessés</a:t>
            </a:r>
            <a:r>
              <a:rPr lang="fr-FR" dirty="0" smtClean="0"/>
              <a:t>.</a:t>
            </a:r>
            <a:br>
              <a:rPr lang="fr-FR" dirty="0" smtClean="0"/>
            </a:br>
            <a:endParaRPr lang="fr-FR" dirty="0" smtClean="0"/>
          </a:p>
          <a:p>
            <a:r>
              <a:rPr lang="fr-FR" dirty="0"/>
              <a:t>Le Lieutenant Steele, qui avait survécu l'offensive de Beaumont Hamel, fut atteint par un obus allemand le 7 juillet suivant, à l'extérieur des postes régimentaires. Il est décédé le lendemain.</a:t>
            </a:r>
            <a:r>
              <a:rPr lang="fr-FR" dirty="0" smtClean="0"/>
              <a:t/>
            </a:r>
            <a:br>
              <a:rPr lang="fr-FR" dirty="0" smtClean="0"/>
            </a:br>
            <a:endParaRPr lang="fr-FR" dirty="0" smtClean="0"/>
          </a:p>
          <a:p>
            <a:r>
              <a:rPr lang="fr-FR" dirty="0"/>
              <a:t>« Soldats Stanley et George Abbott morts au combat le 1er juillet 1916. </a:t>
            </a:r>
            <a:r>
              <a:rPr lang="fr-FR" dirty="0" smtClean="0"/>
              <a:t>» </a:t>
            </a:r>
            <a:r>
              <a:rPr lang="fr-FR" dirty="0" smtClean="0">
                <a:sym typeface="Wingdings" panose="05000000000000000000" pitchFamily="2" charset="2"/>
              </a:rPr>
              <a:t> </a:t>
            </a:r>
            <a:endParaRPr lang="en-CA" dirty="0"/>
          </a:p>
        </p:txBody>
      </p:sp>
      <p:pic>
        <p:nvPicPr>
          <p:cNvPr id="9218" name="Picture 2" descr="Ptes. Stanley and George Abbot, Killed in Action July 1, 19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39283" y="533206"/>
            <a:ext cx="3666917" cy="58964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4488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Réactions</a:t>
            </a:r>
            <a:endParaRPr lang="en-CA" dirty="0"/>
          </a:p>
        </p:txBody>
      </p:sp>
      <p:sp>
        <p:nvSpPr>
          <p:cNvPr id="3" name="Content Placeholder 2"/>
          <p:cNvSpPr>
            <a:spLocks noGrp="1"/>
          </p:cNvSpPr>
          <p:nvPr>
            <p:ph idx="1"/>
          </p:nvPr>
        </p:nvSpPr>
        <p:spPr>
          <a:xfrm>
            <a:off x="685800" y="2194560"/>
            <a:ext cx="10182069" cy="4151156"/>
          </a:xfrm>
        </p:spPr>
        <p:txBody>
          <a:bodyPr>
            <a:normAutofit lnSpcReduction="10000"/>
          </a:bodyPr>
          <a:lstStyle/>
          <a:p>
            <a:r>
              <a:rPr lang="fr-FR" dirty="0" smtClean="0"/>
              <a:t>  Listes </a:t>
            </a:r>
            <a:r>
              <a:rPr lang="fr-FR" dirty="0"/>
              <a:t>de victimes publiées dans les journaux locaux après l'offensive de </a:t>
            </a:r>
            <a:r>
              <a:rPr lang="fr-FR" dirty="0" smtClean="0"/>
              <a:t>Beaumont-Hamel, </a:t>
            </a:r>
            <a:r>
              <a:rPr lang="fr-FR" i="1" dirty="0" smtClean="0"/>
              <a:t>The </a:t>
            </a:r>
            <a:r>
              <a:rPr lang="fr-FR" i="1" dirty="0"/>
              <a:t>St. John's Daily Star</a:t>
            </a:r>
            <a:r>
              <a:rPr lang="fr-FR" dirty="0"/>
              <a:t> le 5 juillet 1916.</a:t>
            </a:r>
          </a:p>
          <a:p>
            <a:endParaRPr lang="fr-FR" dirty="0" smtClean="0"/>
          </a:p>
          <a:p>
            <a:r>
              <a:rPr lang="fr-FR" dirty="0" smtClean="0"/>
              <a:t>L'offensive </a:t>
            </a:r>
            <a:r>
              <a:rPr lang="fr-FR" dirty="0"/>
              <a:t>de Beaumont Hamel plongea Terre-Neuve et le Labrador dans une période de deuil. </a:t>
            </a:r>
            <a:r>
              <a:rPr lang="fr-FR" dirty="0" smtClean="0"/>
              <a:t/>
            </a:r>
            <a:br>
              <a:rPr lang="fr-FR" dirty="0" smtClean="0"/>
            </a:br>
            <a:endParaRPr lang="fr-FR" dirty="0" smtClean="0"/>
          </a:p>
          <a:p>
            <a:r>
              <a:rPr lang="fr-FR" dirty="0" smtClean="0"/>
              <a:t>Les </a:t>
            </a:r>
            <a:r>
              <a:rPr lang="fr-FR" dirty="0"/>
              <a:t>listes de victimes furent publiées dans les journaux locaux, mais l'information arrivait lentement des lignes de front et était souvent incomplète. </a:t>
            </a:r>
            <a:r>
              <a:rPr lang="fr-FR" dirty="0" smtClean="0"/>
              <a:t/>
            </a:r>
            <a:br>
              <a:rPr lang="fr-FR" dirty="0" smtClean="0"/>
            </a:br>
            <a:endParaRPr lang="fr-FR" dirty="0" smtClean="0"/>
          </a:p>
          <a:p>
            <a:r>
              <a:rPr lang="fr-FR" dirty="0" smtClean="0"/>
              <a:t>De </a:t>
            </a:r>
            <a:r>
              <a:rPr lang="fr-FR" dirty="0"/>
              <a:t>nombreuses familles durent attendre plusieurs semaines de torture à se demander si leurs proches étaient morts ou encore vivants.</a:t>
            </a:r>
            <a:endParaRPr lang="en-CA" dirty="0"/>
          </a:p>
        </p:txBody>
      </p:sp>
      <p:pic>
        <p:nvPicPr>
          <p:cNvPr id="10242" name="Picture 2" descr="Casualty Lists Appeared in Local Newspapers after Beaumont Ham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627214"/>
            <a:ext cx="6779302" cy="122872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Arrow Connector 4"/>
          <p:cNvCxnSpPr/>
          <p:nvPr/>
        </p:nvCxnSpPr>
        <p:spPr>
          <a:xfrm flipV="1">
            <a:off x="1045564" y="1932232"/>
            <a:ext cx="0" cy="5246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04419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53378"/>
            <a:ext cx="10820400" cy="4665307"/>
          </a:xfrm>
        </p:spPr>
        <p:txBody>
          <a:bodyPr/>
          <a:lstStyle/>
          <a:p>
            <a:r>
              <a:rPr lang="fr-FR" dirty="0" smtClean="0"/>
              <a:t>Les officiers britanniques envoyèrent des lettres de condoléances aux nombreuses familles qui avaient perdu des fils, des maris, des pères et des frères, et les dirigeants des forces alliées reconnaissent publiquement le Régiment de Terre-Neuve. </a:t>
            </a:r>
            <a:br>
              <a:rPr lang="fr-FR" dirty="0" smtClean="0"/>
            </a:br>
            <a:endParaRPr lang="fr-FR" dirty="0" smtClean="0"/>
          </a:p>
          <a:p>
            <a:r>
              <a:rPr lang="fr-FR" dirty="0" smtClean="0"/>
              <a:t>Parmi eux se trouvait Sir Douglas Haig, commandant en chef des forces britanniques : « Terre-Neuve peut être fière de ses fils. L'héroïsme et le dévouement au devoir qu'ils ont manifesté le 1er juillet n'ont jamais été surpassés. Veuillez transmettre mes plus sincères condoléances, et celles de toutes nos armées en France, pour la perte de ces braves hommes et officiers qui sont morts au nom de l'Empire, ainsi que notre admiration à l'endroit de leurs actions héroïques. Leurs efforts ont contribué à notre succès, et leur exemple restera à jamais gravé dans nos mémoires. » (</a:t>
            </a:r>
            <a:r>
              <a:rPr lang="fr-FR" i="1" dirty="0" err="1" smtClean="0"/>
              <a:t>Evening</a:t>
            </a:r>
            <a:r>
              <a:rPr lang="fr-FR" i="1" dirty="0" smtClean="0"/>
              <a:t> </a:t>
            </a:r>
            <a:r>
              <a:rPr lang="fr-FR" i="1" dirty="0" err="1" smtClean="0"/>
              <a:t>Telegram</a:t>
            </a:r>
            <a:r>
              <a:rPr lang="fr-FR" dirty="0" smtClean="0"/>
              <a:t>, le 21 juillet 1916)</a:t>
            </a: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72020"/>
            <a:ext cx="5395511" cy="4329628"/>
          </a:xfrm>
        </p:spPr>
        <p:txBody>
          <a:bodyPr>
            <a:normAutofit lnSpcReduction="10000"/>
          </a:bodyPr>
          <a:lstStyle/>
          <a:p>
            <a:r>
              <a:rPr lang="fr-FR" dirty="0" smtClean="0"/>
              <a:t>La première cérémonie du Souvenir (</a:t>
            </a:r>
            <a:r>
              <a:rPr lang="fr-FR" dirty="0" err="1" smtClean="0"/>
              <a:t>Memorial</a:t>
            </a:r>
            <a:r>
              <a:rPr lang="fr-FR" dirty="0" smtClean="0"/>
              <a:t> Day) a eu lieu dans le centre-ville de St. John's l'année qui suivit la bataille.</a:t>
            </a:r>
            <a:br>
              <a:rPr lang="fr-FR" dirty="0" smtClean="0"/>
            </a:br>
            <a:r>
              <a:rPr lang="fr-FR" dirty="0" smtClean="0"/>
              <a:t> </a:t>
            </a:r>
          </a:p>
          <a:p>
            <a:r>
              <a:rPr lang="fr-FR" dirty="0" smtClean="0"/>
              <a:t>Dans les années 1920, le gouvernement de Terre-Neuve acheta la terre sur laquelle le Newfoundland </a:t>
            </a:r>
            <a:r>
              <a:rPr lang="fr-FR" dirty="0" err="1" smtClean="0"/>
              <a:t>Regiment</a:t>
            </a:r>
            <a:r>
              <a:rPr lang="fr-FR" dirty="0" smtClean="0"/>
              <a:t> livra son combat. </a:t>
            </a:r>
            <a:br>
              <a:rPr lang="fr-FR" dirty="0" smtClean="0"/>
            </a:br>
            <a:endParaRPr lang="fr-FR" dirty="0" smtClean="0"/>
          </a:p>
          <a:p>
            <a:r>
              <a:rPr lang="fr-FR" dirty="0" smtClean="0"/>
              <a:t>Mémorial de Terre-Neuve, parc Beaumont Hamel (France), juillet 1938. </a:t>
            </a:r>
            <a:r>
              <a:rPr lang="fr-FR" dirty="0" smtClean="0">
                <a:sym typeface="Wingdings" pitchFamily="2" charset="2"/>
              </a:rPr>
              <a:t> </a:t>
            </a:r>
            <a:endParaRPr lang="en-CA" dirty="0"/>
          </a:p>
        </p:txBody>
      </p:sp>
      <p:pic>
        <p:nvPicPr>
          <p:cNvPr id="1026" name="Picture 2" descr="Newfoundland's War Memorial, Beaumont Hamel Park, France, July 1938"/>
          <p:cNvPicPr>
            <a:picLocks noChangeAspect="1" noChangeArrowheads="1"/>
          </p:cNvPicPr>
          <p:nvPr/>
        </p:nvPicPr>
        <p:blipFill>
          <a:blip r:embed="rId2" cstate="print"/>
          <a:srcRect/>
          <a:stretch>
            <a:fillRect/>
          </a:stretch>
        </p:blipFill>
        <p:spPr bwMode="auto">
          <a:xfrm>
            <a:off x="6633493" y="699570"/>
            <a:ext cx="4526594" cy="5759025"/>
          </a:xfrm>
          <a:prstGeom prst="rect">
            <a:avLst/>
          </a:prstGeom>
          <a:noFill/>
        </p:spPr>
      </p:pic>
    </p:spTree>
    <p:extLst>
      <p:ext uri="{BB962C8B-B14F-4D97-AF65-F5344CB8AC3E}">
        <p14:creationId xmlns="" xmlns:p14="http://schemas.microsoft.com/office/powerpoint/2010/main" val="57818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a:xfrm>
            <a:off x="506775" y="1652530"/>
            <a:ext cx="4814371" cy="4891489"/>
          </a:xfrm>
        </p:spPr>
        <p:txBody>
          <a:bodyPr>
            <a:normAutofit/>
          </a:bodyPr>
          <a:lstStyle/>
          <a:p>
            <a:r>
              <a:rPr lang="fr-FR" dirty="0" smtClean="0"/>
              <a:t>De nos jours, le 1</a:t>
            </a:r>
            <a:r>
              <a:rPr lang="fr-FR" baseline="30000" dirty="0" smtClean="0"/>
              <a:t>er</a:t>
            </a:r>
            <a:r>
              <a:rPr lang="fr-FR" dirty="0" smtClean="0"/>
              <a:t> juillet demeure une journée officielle de commémoration à Terre-Neuve et au Labrador. Chaque année, les gens se rassemblent au Mémorial de guerre national au centre-ville de St. John's et partout ailleurs dans la province pour rendre hommage aux soldats qui ont combattu à Beaumont Hamel, ainsi que les nombreux autres hommes et femmes qui ont servi dans d'autres forces armées et d'autres guerres.</a:t>
            </a:r>
            <a:endParaRPr lang="en-CA" dirty="0"/>
          </a:p>
        </p:txBody>
      </p:sp>
      <p:pic>
        <p:nvPicPr>
          <p:cNvPr id="43010" name="Picture 2" descr="http://www.briancareyphotography.com/Newfoundland/StJohns/i-cPKw3Jm/6/S/the%20War%20Memorial-S.jpg"/>
          <p:cNvPicPr>
            <a:picLocks noChangeAspect="1" noChangeArrowheads="1"/>
          </p:cNvPicPr>
          <p:nvPr/>
        </p:nvPicPr>
        <p:blipFill>
          <a:blip r:embed="rId2" cstate="print"/>
          <a:srcRect/>
          <a:stretch>
            <a:fillRect/>
          </a:stretch>
        </p:blipFill>
        <p:spPr bwMode="auto">
          <a:xfrm>
            <a:off x="5443671" y="2019759"/>
            <a:ext cx="6183750" cy="412765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 Plan</a:t>
            </a:r>
          </a:p>
        </p:txBody>
      </p:sp>
      <p:sp>
        <p:nvSpPr>
          <p:cNvPr id="3" name="Content Placeholder 2"/>
          <p:cNvSpPr>
            <a:spLocks noGrp="1"/>
          </p:cNvSpPr>
          <p:nvPr>
            <p:ph idx="1"/>
          </p:nvPr>
        </p:nvSpPr>
        <p:spPr>
          <a:xfrm>
            <a:off x="685800" y="2194560"/>
            <a:ext cx="10820400" cy="4206240"/>
          </a:xfrm>
        </p:spPr>
        <p:txBody>
          <a:bodyPr>
            <a:normAutofit/>
          </a:bodyPr>
          <a:lstStyle/>
          <a:p>
            <a:r>
              <a:rPr lang="fr-FR" dirty="0"/>
              <a:t>À la fin de l'année 1915, la guerre allait mal pour les Alliés</a:t>
            </a:r>
            <a:r>
              <a:rPr lang="fr-FR" dirty="0" smtClean="0"/>
              <a:t>. </a:t>
            </a:r>
            <a:br>
              <a:rPr lang="fr-FR" dirty="0" smtClean="0"/>
            </a:br>
            <a:endParaRPr lang="fr-FR" dirty="0" smtClean="0"/>
          </a:p>
          <a:p>
            <a:r>
              <a:rPr lang="fr-FR" dirty="0" smtClean="0"/>
              <a:t>Les </a:t>
            </a:r>
            <a:r>
              <a:rPr lang="fr-FR" dirty="0"/>
              <a:t>forces britanniques et françaises avaient désespérément besoin d'une réussite. </a:t>
            </a:r>
            <a:r>
              <a:rPr lang="fr-FR" dirty="0" smtClean="0"/>
              <a:t/>
            </a:r>
            <a:br>
              <a:rPr lang="fr-FR" dirty="0" smtClean="0"/>
            </a:br>
            <a:endParaRPr lang="fr-FR" dirty="0" smtClean="0"/>
          </a:p>
          <a:p>
            <a:r>
              <a:rPr lang="fr-FR" dirty="0" smtClean="0"/>
              <a:t>Les </a:t>
            </a:r>
            <a:r>
              <a:rPr lang="fr-FR" dirty="0"/>
              <a:t>commandants passèrent l'hiver de 1916 à élaborer une offensive majeure pour reprendre le contrôle de la Somme</a:t>
            </a:r>
            <a:r>
              <a:rPr lang="fr-FR" dirty="0" smtClean="0"/>
              <a:t>.</a:t>
            </a:r>
            <a:br>
              <a:rPr lang="fr-FR" dirty="0" smtClean="0"/>
            </a:br>
            <a:endParaRPr lang="fr-FR" dirty="0" smtClean="0"/>
          </a:p>
          <a:p>
            <a:r>
              <a:rPr lang="fr-FR" dirty="0" smtClean="0"/>
              <a:t>La </a:t>
            </a:r>
            <a:r>
              <a:rPr lang="fr-FR" dirty="0"/>
              <a:t>bataille de la Somme devint un effort largement britannique, afin de faire baisser la tension dans les troupes françaises à Verdun et causer une percée décisive dans les lignes allemandes.</a:t>
            </a:r>
            <a:endParaRPr lang="en-CA" dirty="0"/>
          </a:p>
        </p:txBody>
      </p:sp>
    </p:spTree>
    <p:extLst>
      <p:ext uri="{BB962C8B-B14F-4D97-AF65-F5344CB8AC3E}">
        <p14:creationId xmlns="" xmlns:p14="http://schemas.microsoft.com/office/powerpoint/2010/main" val="61658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0"/>
            <a:ext cx="10820400" cy="4024125"/>
          </a:xfrm>
        </p:spPr>
        <p:txBody>
          <a:bodyPr>
            <a:normAutofit/>
          </a:bodyPr>
          <a:lstStyle/>
          <a:p>
            <a:r>
              <a:rPr lang="fr-FR" dirty="0"/>
              <a:t>Le </a:t>
            </a:r>
            <a:r>
              <a:rPr lang="fr-FR" dirty="0" smtClean="0"/>
              <a:t>Régiment de Terre-Neuve, </a:t>
            </a:r>
            <a:r>
              <a:rPr lang="fr-FR" dirty="0"/>
              <a:t>qui faisait encore partie de la </a:t>
            </a:r>
            <a:r>
              <a:rPr lang="fr-FR" dirty="0" smtClean="0"/>
              <a:t>88</a:t>
            </a:r>
            <a:r>
              <a:rPr lang="fr-FR" baseline="30000" dirty="0" smtClean="0"/>
              <a:t>e</a:t>
            </a:r>
            <a:r>
              <a:rPr lang="fr-FR" dirty="0" smtClean="0"/>
              <a:t> brigade </a:t>
            </a:r>
            <a:r>
              <a:rPr lang="fr-FR" dirty="0"/>
              <a:t>de la </a:t>
            </a:r>
            <a:r>
              <a:rPr lang="fr-FR" dirty="0" smtClean="0"/>
              <a:t>29</a:t>
            </a:r>
            <a:r>
              <a:rPr lang="fr-FR" baseline="30000" dirty="0" smtClean="0"/>
              <a:t>e</a:t>
            </a:r>
            <a:r>
              <a:rPr lang="fr-FR" dirty="0" smtClean="0"/>
              <a:t> division</a:t>
            </a:r>
            <a:r>
              <a:rPr lang="fr-FR" dirty="0"/>
              <a:t>, reçut le 25 février 1916 une missive l'informant qu'il prendrait part à l'offensive de la Somme. </a:t>
            </a:r>
            <a:r>
              <a:rPr lang="fr-FR" dirty="0" smtClean="0"/>
              <a:t/>
            </a:r>
            <a:br>
              <a:rPr lang="fr-FR" dirty="0" smtClean="0"/>
            </a:br>
            <a:endParaRPr lang="fr-FR" dirty="0" smtClean="0"/>
          </a:p>
          <a:p>
            <a:r>
              <a:rPr lang="fr-FR" dirty="0" smtClean="0"/>
              <a:t>Il </a:t>
            </a:r>
            <a:r>
              <a:rPr lang="fr-FR" dirty="0"/>
              <a:t>quitta l'Égypte le 14 mars 1916 et arriva en France huit jours plus tard. Pendant les trois mois qui suivirent, il se prépara au combat. </a:t>
            </a:r>
            <a:r>
              <a:rPr lang="fr-FR" dirty="0" smtClean="0"/>
              <a:t/>
            </a:r>
            <a:br>
              <a:rPr lang="fr-FR" dirty="0" smtClean="0"/>
            </a:br>
            <a:endParaRPr lang="fr-FR" dirty="0" smtClean="0"/>
          </a:p>
          <a:p>
            <a:r>
              <a:rPr lang="fr-FR" dirty="0" smtClean="0"/>
              <a:t>Les </a:t>
            </a:r>
            <a:r>
              <a:rPr lang="fr-FR" dirty="0"/>
              <a:t>hommes s'entraînèrent rigoureusement, effectuèrent des tours de service sur la ligne de front, creusèrent des tranchées, renforcèrent les défenses et observèrent l'ennemi.</a:t>
            </a:r>
            <a:endParaRPr lang="en-CA" dirty="0"/>
          </a:p>
        </p:txBody>
      </p:sp>
    </p:spTree>
    <p:extLst>
      <p:ext uri="{BB962C8B-B14F-4D97-AF65-F5344CB8AC3E}">
        <p14:creationId xmlns="" xmlns:p14="http://schemas.microsoft.com/office/powerpoint/2010/main" val="147876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Même si la bataille ne commença pas avant le 1er juillet, les mois qui la précédèrent furent dangereux. </a:t>
            </a:r>
            <a:r>
              <a:rPr lang="fr-FR" dirty="0" smtClean="0"/>
              <a:t/>
            </a:r>
            <a:br>
              <a:rPr lang="fr-FR" dirty="0" smtClean="0"/>
            </a:br>
            <a:endParaRPr lang="fr-FR" dirty="0" smtClean="0"/>
          </a:p>
          <a:p>
            <a:r>
              <a:rPr lang="fr-FR" dirty="0" smtClean="0"/>
              <a:t>Les </a:t>
            </a:r>
            <a:r>
              <a:rPr lang="fr-FR" dirty="0"/>
              <a:t>Allemands bombardaient souvent les tranchées alliées, et les tireurs d'élite posaient une autre menace. </a:t>
            </a:r>
            <a:r>
              <a:rPr lang="fr-FR" dirty="0" smtClean="0"/>
              <a:t/>
            </a:r>
            <a:br>
              <a:rPr lang="fr-FR" dirty="0" smtClean="0"/>
            </a:br>
            <a:endParaRPr lang="fr-FR" dirty="0" smtClean="0"/>
          </a:p>
          <a:p>
            <a:r>
              <a:rPr lang="fr-FR" dirty="0" smtClean="0"/>
              <a:t>Le </a:t>
            </a:r>
            <a:r>
              <a:rPr lang="fr-FR" dirty="0"/>
              <a:t>24 avril, le </a:t>
            </a:r>
            <a:r>
              <a:rPr lang="fr-FR" dirty="0" smtClean="0"/>
              <a:t>Régiment de Terre-Neuve subit </a:t>
            </a:r>
            <a:r>
              <a:rPr lang="fr-FR" dirty="0"/>
              <a:t>cinq pertes lorsque des tirs allemands blessèrent quatre hommes et tuèrent le soldat George </a:t>
            </a:r>
            <a:r>
              <a:rPr lang="fr-FR" dirty="0" err="1"/>
              <a:t>Curnew</a:t>
            </a:r>
            <a:r>
              <a:rPr lang="fr-FR" dirty="0"/>
              <a:t>, âgé de 19 ans. Les semaines qui suivirent firent d'autres victimes.</a:t>
            </a:r>
            <a:endParaRPr lang="en-CA" dirty="0"/>
          </a:p>
        </p:txBody>
      </p:sp>
    </p:spTree>
    <p:extLst>
      <p:ext uri="{BB962C8B-B14F-4D97-AF65-F5344CB8AC3E}">
        <p14:creationId xmlns="" xmlns:p14="http://schemas.microsoft.com/office/powerpoint/2010/main" val="259313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À l'approche de la bataille</a:t>
            </a:r>
            <a:endParaRPr lang="en-CA" dirty="0"/>
          </a:p>
        </p:txBody>
      </p:sp>
      <p:sp>
        <p:nvSpPr>
          <p:cNvPr id="3" name="Content Placeholder 2"/>
          <p:cNvSpPr>
            <a:spLocks noGrp="1"/>
          </p:cNvSpPr>
          <p:nvPr>
            <p:ph idx="1"/>
          </p:nvPr>
        </p:nvSpPr>
        <p:spPr>
          <a:xfrm>
            <a:off x="685800" y="2016087"/>
            <a:ext cx="10820400" cy="4406747"/>
          </a:xfrm>
        </p:spPr>
        <p:txBody>
          <a:bodyPr>
            <a:normAutofit/>
          </a:bodyPr>
          <a:lstStyle/>
          <a:p>
            <a:r>
              <a:rPr lang="fr-FR" dirty="0"/>
              <a:t>À l'approche de la date de la bataille, les hommes du Newfoundland </a:t>
            </a:r>
            <a:r>
              <a:rPr lang="fr-FR" dirty="0" err="1"/>
              <a:t>Regiment</a:t>
            </a:r>
            <a:r>
              <a:rPr lang="fr-FR" dirty="0"/>
              <a:t> manifestaient une certaine crainte. </a:t>
            </a:r>
            <a:r>
              <a:rPr lang="fr-FR" dirty="0" smtClean="0"/>
              <a:t/>
            </a:r>
            <a:br>
              <a:rPr lang="fr-FR" dirty="0" smtClean="0"/>
            </a:br>
            <a:endParaRPr lang="fr-FR" dirty="0" smtClean="0"/>
          </a:p>
          <a:p>
            <a:r>
              <a:rPr lang="fr-FR" dirty="0" smtClean="0"/>
              <a:t>Le </a:t>
            </a:r>
            <a:r>
              <a:rPr lang="fr-FR" b="1" dirty="0"/>
              <a:t>Lieutenant Owen Steele</a:t>
            </a:r>
            <a:r>
              <a:rPr lang="fr-FR" dirty="0"/>
              <a:t> nota ce qui suit dans son journal le 20 juin : « Il semble y avoir un étrange sentiment de réflexion sur tout, et nous sommes tous étrangement pensifs concernant la grande poussée (the Great Push) ». [Traduction</a:t>
            </a:r>
            <a:r>
              <a:rPr lang="fr-FR" dirty="0" smtClean="0"/>
              <a:t>]</a:t>
            </a:r>
            <a:br>
              <a:rPr lang="fr-FR" dirty="0" smtClean="0"/>
            </a:br>
            <a:endParaRPr lang="fr-FR" dirty="0" smtClean="0"/>
          </a:p>
          <a:p>
            <a:r>
              <a:rPr lang="en-CA" dirty="0"/>
              <a:t>Le 23 </a:t>
            </a:r>
            <a:r>
              <a:rPr lang="en-CA" dirty="0" err="1"/>
              <a:t>juin</a:t>
            </a:r>
            <a:r>
              <a:rPr lang="en-CA" dirty="0" smtClean="0"/>
              <a:t>, </a:t>
            </a:r>
            <a:r>
              <a:rPr lang="fr-FR" dirty="0"/>
              <a:t>« Chacun semble calmement accepter la situation et se préparer silencieusement à l'une des plus grandes attaques que le monde n'a jamais connues, et très possiblement la dernière plus grande bataille à prendre place. Nous espérons seulement que ce combat jouera un rôle prédominant en mettant rapidement fin à la guerre. » [Traduction]</a:t>
            </a:r>
            <a:endParaRPr lang="en-CA" dirty="0"/>
          </a:p>
        </p:txBody>
      </p:sp>
    </p:spTree>
    <p:extLst>
      <p:ext uri="{BB962C8B-B14F-4D97-AF65-F5344CB8AC3E}">
        <p14:creationId xmlns="" xmlns:p14="http://schemas.microsoft.com/office/powerpoint/2010/main" val="399009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290" y="254706"/>
            <a:ext cx="5595185" cy="2293621"/>
          </a:xfrm>
        </p:spPr>
        <p:txBody>
          <a:bodyPr>
            <a:normAutofit/>
          </a:bodyPr>
          <a:lstStyle/>
          <a:p>
            <a:r>
              <a:rPr lang="en-CA" b="1" dirty="0"/>
              <a:t>Lieutenant </a:t>
            </a:r>
            <a:r>
              <a:rPr lang="en-CA" b="1" dirty="0" smtClean="0"/>
              <a:t/>
            </a:r>
            <a:br>
              <a:rPr lang="en-CA" b="1" dirty="0" smtClean="0"/>
            </a:br>
            <a:r>
              <a:rPr lang="en-CA" b="1" dirty="0" smtClean="0"/>
              <a:t>Owen </a:t>
            </a:r>
            <a:r>
              <a:rPr lang="en-CA" b="1" dirty="0"/>
              <a:t>Steele, </a:t>
            </a:r>
            <a:r>
              <a:rPr lang="en-CA" b="1" dirty="0" smtClean="0"/>
              <a:t/>
            </a:r>
            <a:br>
              <a:rPr lang="en-CA" b="1" dirty="0" smtClean="0"/>
            </a:br>
            <a:r>
              <a:rPr lang="en-CA" b="1" dirty="0" smtClean="0">
                <a:sym typeface="Wingdings" panose="05000000000000000000" pitchFamily="2" charset="2"/>
              </a:rPr>
              <a:t> </a:t>
            </a:r>
            <a:r>
              <a:rPr lang="en-CA" sz="3600" b="1" dirty="0" err="1" smtClean="0"/>
              <a:t>vers</a:t>
            </a:r>
            <a:r>
              <a:rPr lang="en-CA" sz="3600" b="1" dirty="0" smtClean="0"/>
              <a:t> </a:t>
            </a:r>
            <a:r>
              <a:rPr lang="en-CA" sz="3600" b="1" dirty="0"/>
              <a:t>1914-1916</a:t>
            </a:r>
            <a:endParaRPr lang="en-CA" sz="3600" dirty="0"/>
          </a:p>
        </p:txBody>
      </p:sp>
      <p:pic>
        <p:nvPicPr>
          <p:cNvPr id="3074" name="Picture 2" descr="Lieutenant Owen Stee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4827" y="764373"/>
            <a:ext cx="3998313" cy="564561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112133" y="2856800"/>
            <a:ext cx="5595185" cy="2862322"/>
          </a:xfrm>
          <a:prstGeom prst="rect">
            <a:avLst/>
          </a:prstGeom>
          <a:noFill/>
        </p:spPr>
        <p:txBody>
          <a:bodyPr wrap="square" rtlCol="0">
            <a:spAutoFit/>
          </a:bodyPr>
          <a:lstStyle/>
          <a:p>
            <a:r>
              <a:rPr lang="fr-FR" dirty="0" smtClean="0"/>
              <a:t>Une lettre à ses parents, le 25 juin, « </a:t>
            </a:r>
            <a:r>
              <a:rPr lang="fr-FR" dirty="0"/>
              <a:t>Cette lettre sera très brève, car nous avons du travail par-dessus la tête depuis une quinzaine de jours et ce n'est pas fini. Je ne peux vous en dire plus à ce sujet, mais vous serez sans doute au courant de tout avant que cette lettre ne vous </a:t>
            </a:r>
            <a:r>
              <a:rPr lang="fr-FR" dirty="0" smtClean="0"/>
              <a:t>parvienne. </a:t>
            </a:r>
            <a:r>
              <a:rPr lang="fr-FR" dirty="0"/>
              <a:t>J'ai peur que beaucoup de temps ne passe avant que vous receviez une autre lettre de notre part, mais ne vous inquiétez pas, car tout ira bien » [Traduction]</a:t>
            </a:r>
            <a:endParaRPr lang="en-CA" dirty="0"/>
          </a:p>
        </p:txBody>
      </p:sp>
    </p:spTree>
    <p:extLst>
      <p:ext uri="{BB962C8B-B14F-4D97-AF65-F5344CB8AC3E}">
        <p14:creationId xmlns="" xmlns:p14="http://schemas.microsoft.com/office/powerpoint/2010/main" val="328689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a:t>
            </a:r>
            <a:r>
              <a:rPr lang="en-CA" dirty="0" err="1"/>
              <a:t>préliminaire</a:t>
            </a:r>
            <a:endParaRPr lang="en-CA" dirty="0"/>
          </a:p>
        </p:txBody>
      </p:sp>
      <p:sp>
        <p:nvSpPr>
          <p:cNvPr id="3" name="Content Placeholder 2"/>
          <p:cNvSpPr>
            <a:spLocks noGrp="1"/>
          </p:cNvSpPr>
          <p:nvPr>
            <p:ph idx="1"/>
          </p:nvPr>
        </p:nvSpPr>
        <p:spPr>
          <a:xfrm>
            <a:off x="685800" y="2194560"/>
            <a:ext cx="4830580" cy="4024125"/>
          </a:xfrm>
        </p:spPr>
        <p:txBody>
          <a:bodyPr/>
          <a:lstStyle/>
          <a:p>
            <a:r>
              <a:rPr lang="fr-FR" dirty="0"/>
              <a:t>Le 24 juin, les forces alliées bombardèrent les lignes de front allemandes à l'aide de l'artillerie. Le barrage dura une semaine dans le but d'affaiblir les défenses ennemies avant l'attaque au sol du 1er juillet</a:t>
            </a:r>
            <a:r>
              <a:rPr lang="fr-FR" dirty="0" smtClean="0"/>
              <a:t>.</a:t>
            </a:r>
            <a:br>
              <a:rPr lang="fr-FR" dirty="0" smtClean="0"/>
            </a:br>
            <a:endParaRPr lang="fr-FR" dirty="0" smtClean="0"/>
          </a:p>
          <a:p>
            <a:r>
              <a:rPr lang="fr-FR" dirty="0"/>
              <a:t>Un tir canon ennemi qui explose à Beaumont-Hamel, </a:t>
            </a:r>
            <a:r>
              <a:rPr lang="fr-FR" dirty="0" smtClean="0"/>
              <a:t>1916. </a:t>
            </a:r>
            <a:r>
              <a:rPr lang="fr-FR" dirty="0" smtClean="0">
                <a:sym typeface="Wingdings" panose="05000000000000000000" pitchFamily="2" charset="2"/>
              </a:rPr>
              <a:t> </a:t>
            </a:r>
            <a:endParaRPr lang="en-CA" dirty="0"/>
          </a:p>
        </p:txBody>
      </p:sp>
      <p:pic>
        <p:nvPicPr>
          <p:cNvPr id="4098" name="Picture 2" descr="An Enemy Shell Bursting at Beaumont Hamel, 191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49981" y="2293047"/>
            <a:ext cx="5456219" cy="3827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197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Le 30 juin à 9 </a:t>
            </a:r>
            <a:r>
              <a:rPr lang="fr-FR" dirty="0" smtClean="0"/>
              <a:t>heures, le </a:t>
            </a:r>
            <a:r>
              <a:rPr lang="fr-FR" dirty="0"/>
              <a:t>Newfoundland </a:t>
            </a:r>
            <a:r>
              <a:rPr lang="fr-FR" dirty="0" err="1"/>
              <a:t>Regiment</a:t>
            </a:r>
            <a:r>
              <a:rPr lang="fr-FR" dirty="0"/>
              <a:t> quitta </a:t>
            </a:r>
            <a:r>
              <a:rPr lang="fr-FR" dirty="0" err="1"/>
              <a:t>Louvencourt</a:t>
            </a:r>
            <a:r>
              <a:rPr lang="fr-FR" dirty="0"/>
              <a:t> et marcha durant trois heures pour se rendre à ses tranchées sur le champ de bataille. </a:t>
            </a:r>
            <a:r>
              <a:rPr lang="fr-FR" dirty="0" smtClean="0"/>
              <a:t/>
            </a:r>
            <a:br>
              <a:rPr lang="fr-FR" dirty="0" smtClean="0"/>
            </a:br>
            <a:endParaRPr lang="fr-FR" dirty="0" smtClean="0"/>
          </a:p>
          <a:p>
            <a:r>
              <a:rPr lang="fr-FR" dirty="0" smtClean="0"/>
              <a:t>Steele écrit dans son journal, « </a:t>
            </a:r>
            <a:r>
              <a:rPr lang="fr-FR" dirty="0"/>
              <a:t>Il est surprenant de les voir tout joyeux et le cœur léger alors qu'il s'agit sans aucun doute du dernier jour pour bon nombre d'entre </a:t>
            </a:r>
            <a:r>
              <a:rPr lang="fr-FR" dirty="0" smtClean="0"/>
              <a:t>eux. Les </a:t>
            </a:r>
            <a:r>
              <a:rPr lang="fr-FR" dirty="0"/>
              <a:t>différents bataillons défilent en sifflant et en chantant; c'est beau de les voir ainsi. C'est bien sûr la meilleure façon de prendre les choses, et d'espérer que tout ira pour le mieux. » [Traduction]</a:t>
            </a:r>
            <a:endParaRPr lang="en-CA" dirty="0"/>
          </a:p>
        </p:txBody>
      </p:sp>
    </p:spTree>
    <p:extLst>
      <p:ext uri="{BB962C8B-B14F-4D97-AF65-F5344CB8AC3E}">
        <p14:creationId xmlns="" xmlns:p14="http://schemas.microsoft.com/office/powerpoint/2010/main" val="207770529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57</TotalTime>
  <Words>979</Words>
  <Application>Microsoft Office PowerPoint</Application>
  <PresentationFormat>Custom</PresentationFormat>
  <Paragraphs>74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Vapor Trail</vt:lpstr>
      <vt:lpstr>La bataille de la somme : Beaumont-hamel</vt:lpstr>
      <vt:lpstr>Slide 2</vt:lpstr>
      <vt:lpstr>Le Plan</vt:lpstr>
      <vt:lpstr>Slide 4</vt:lpstr>
      <vt:lpstr>Slide 5</vt:lpstr>
      <vt:lpstr>À l'approche de la bataille</vt:lpstr>
      <vt:lpstr>Lieutenant  Owen Steele,   vers 1914-1916</vt:lpstr>
      <vt:lpstr>Action préliminaire</vt:lpstr>
      <vt:lpstr>Slide 9</vt:lpstr>
      <vt:lpstr>Le champ de bataille</vt:lpstr>
      <vt:lpstr>Slide 11</vt:lpstr>
      <vt:lpstr>Heure H</vt:lpstr>
      <vt:lpstr>Slide 13</vt:lpstr>
      <vt:lpstr>Slide 14</vt:lpstr>
      <vt:lpstr>Slide 15</vt:lpstr>
      <vt:lpstr>Le Regiment de  terre-neuve s'avance</vt:lpstr>
      <vt:lpstr>Slide 17</vt:lpstr>
      <vt:lpstr>Échec de l'attaque</vt:lpstr>
      <vt:lpstr>Slide 19</vt:lpstr>
      <vt:lpstr>Slide 20</vt:lpstr>
      <vt:lpstr>Slide 21</vt:lpstr>
      <vt:lpstr>Réactions</vt:lpstr>
      <vt:lpstr>Slide 23</vt:lpstr>
      <vt:lpstr>Slide 24</vt:lpstr>
      <vt:lpstr>conclusion</vt:lpstr>
    </vt:vector>
  </TitlesOfParts>
  <Company>Newfoundland Labrador English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bataille de la somme : Beaumont-hamel</dc:title>
  <dc:creator>Sarah Oakley</dc:creator>
  <cp:lastModifiedBy>Holy Family School</cp:lastModifiedBy>
  <cp:revision>8</cp:revision>
  <dcterms:created xsi:type="dcterms:W3CDTF">2015-11-18T12:41:53Z</dcterms:created>
  <dcterms:modified xsi:type="dcterms:W3CDTF">2015-11-19T12:27:08Z</dcterms:modified>
</cp:coreProperties>
</file>